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57" r:id="rId4"/>
    <p:sldId id="287" r:id="rId5"/>
    <p:sldId id="269" r:id="rId6"/>
    <p:sldId id="258" r:id="rId7"/>
    <p:sldId id="271" r:id="rId8"/>
    <p:sldId id="289" r:id="rId9"/>
    <p:sldId id="290" r:id="rId10"/>
    <p:sldId id="291" r:id="rId11"/>
    <p:sldId id="292" r:id="rId12"/>
    <p:sldId id="293" r:id="rId13"/>
    <p:sldId id="294" r:id="rId14"/>
    <p:sldId id="295" r:id="rId15"/>
    <p:sldId id="297" r:id="rId16"/>
    <p:sldId id="296" r:id="rId17"/>
    <p:sldId id="288" r:id="rId18"/>
    <p:sldId id="259" r:id="rId19"/>
    <p:sldId id="261" r:id="rId20"/>
    <p:sldId id="270" r:id="rId21"/>
    <p:sldId id="278" r:id="rId22"/>
    <p:sldId id="283" r:id="rId23"/>
    <p:sldId id="274" r:id="rId24"/>
    <p:sldId id="260" r:id="rId25"/>
    <p:sldId id="262" r:id="rId26"/>
    <p:sldId id="272" r:id="rId27"/>
    <p:sldId id="279" r:id="rId28"/>
    <p:sldId id="264" r:id="rId29"/>
    <p:sldId id="266" r:id="rId30"/>
    <p:sldId id="275" r:id="rId31"/>
    <p:sldId id="276" r:id="rId32"/>
    <p:sldId id="277" r:id="rId33"/>
    <p:sldId id="285" r:id="rId34"/>
    <p:sldId id="280" r:id="rId35"/>
    <p:sldId id="282" r:id="rId36"/>
    <p:sldId id="263" r:id="rId37"/>
    <p:sldId id="267" r:id="rId38"/>
    <p:sldId id="284" r:id="rId3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F2F650-E6D9-A0CE-DDB1-89A500CB206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AE68C4B-511B-8EA7-3BAA-D8AAA39FE6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1AC61B8-B143-4FE3-8A01-4F2BD6EC85A2}"/>
              </a:ext>
            </a:extLst>
          </p:cNvPr>
          <p:cNvSpPr>
            <a:spLocks noGrp="1"/>
          </p:cNvSpPr>
          <p:nvPr>
            <p:ph type="dt" sz="half" idx="10"/>
          </p:nvPr>
        </p:nvSpPr>
        <p:spPr/>
        <p:txBody>
          <a:bodyPr/>
          <a:lstStyle/>
          <a:p>
            <a:fld id="{D54E9D79-8EB8-4014-AB0D-DFC1E5685B64}" type="datetimeFigureOut">
              <a:rPr kumimoji="1" lang="ja-JP" altLang="en-US" smtClean="0"/>
              <a:t>2025/9/8</a:t>
            </a:fld>
            <a:endParaRPr kumimoji="1" lang="ja-JP" altLang="en-US"/>
          </a:p>
        </p:txBody>
      </p:sp>
      <p:sp>
        <p:nvSpPr>
          <p:cNvPr id="5" name="フッター プレースホルダー 4">
            <a:extLst>
              <a:ext uri="{FF2B5EF4-FFF2-40B4-BE49-F238E27FC236}">
                <a16:creationId xmlns:a16="http://schemas.microsoft.com/office/drawing/2014/main" id="{70456C1E-67D8-D1F3-D21E-A83710AE6FC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A79C736-A904-F313-0B23-8E16426A771D}"/>
              </a:ext>
            </a:extLst>
          </p:cNvPr>
          <p:cNvSpPr>
            <a:spLocks noGrp="1"/>
          </p:cNvSpPr>
          <p:nvPr>
            <p:ph type="sldNum" sz="quarter" idx="12"/>
          </p:nvPr>
        </p:nvSpPr>
        <p:spPr/>
        <p:txBody>
          <a:bodyPr/>
          <a:lstStyle/>
          <a:p>
            <a:fld id="{A424285D-33F8-43EC-8DFD-3FAADADD71DF}" type="slidenum">
              <a:rPr kumimoji="1" lang="ja-JP" altLang="en-US" smtClean="0"/>
              <a:t>‹#›</a:t>
            </a:fld>
            <a:endParaRPr kumimoji="1" lang="ja-JP" altLang="en-US"/>
          </a:p>
        </p:txBody>
      </p:sp>
    </p:spTree>
    <p:extLst>
      <p:ext uri="{BB962C8B-B14F-4D97-AF65-F5344CB8AC3E}">
        <p14:creationId xmlns:p14="http://schemas.microsoft.com/office/powerpoint/2010/main" val="228746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AA8CDE-3540-93D6-0E37-D74F48F4AA0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0B8596B-3F39-0AB0-C3D5-2638906679A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BDAF413-C721-FC28-4D79-5AA4CD96F112}"/>
              </a:ext>
            </a:extLst>
          </p:cNvPr>
          <p:cNvSpPr>
            <a:spLocks noGrp="1"/>
          </p:cNvSpPr>
          <p:nvPr>
            <p:ph type="dt" sz="half" idx="10"/>
          </p:nvPr>
        </p:nvSpPr>
        <p:spPr/>
        <p:txBody>
          <a:bodyPr/>
          <a:lstStyle/>
          <a:p>
            <a:fld id="{D54E9D79-8EB8-4014-AB0D-DFC1E5685B64}" type="datetimeFigureOut">
              <a:rPr kumimoji="1" lang="ja-JP" altLang="en-US" smtClean="0"/>
              <a:t>2025/9/8</a:t>
            </a:fld>
            <a:endParaRPr kumimoji="1" lang="ja-JP" altLang="en-US"/>
          </a:p>
        </p:txBody>
      </p:sp>
      <p:sp>
        <p:nvSpPr>
          <p:cNvPr id="5" name="フッター プレースホルダー 4">
            <a:extLst>
              <a:ext uri="{FF2B5EF4-FFF2-40B4-BE49-F238E27FC236}">
                <a16:creationId xmlns:a16="http://schemas.microsoft.com/office/drawing/2014/main" id="{83AD9D4B-B88C-3CA4-5DD7-F67DCC5DF83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E8B2269-B8CA-8DD1-3A2B-8192355338DD}"/>
              </a:ext>
            </a:extLst>
          </p:cNvPr>
          <p:cNvSpPr>
            <a:spLocks noGrp="1"/>
          </p:cNvSpPr>
          <p:nvPr>
            <p:ph type="sldNum" sz="quarter" idx="12"/>
          </p:nvPr>
        </p:nvSpPr>
        <p:spPr/>
        <p:txBody>
          <a:bodyPr/>
          <a:lstStyle/>
          <a:p>
            <a:fld id="{A424285D-33F8-43EC-8DFD-3FAADADD71DF}" type="slidenum">
              <a:rPr kumimoji="1" lang="ja-JP" altLang="en-US" smtClean="0"/>
              <a:t>‹#›</a:t>
            </a:fld>
            <a:endParaRPr kumimoji="1" lang="ja-JP" altLang="en-US"/>
          </a:p>
        </p:txBody>
      </p:sp>
    </p:spTree>
    <p:extLst>
      <p:ext uri="{BB962C8B-B14F-4D97-AF65-F5344CB8AC3E}">
        <p14:creationId xmlns:p14="http://schemas.microsoft.com/office/powerpoint/2010/main" val="38236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836A161-F5A5-710F-3240-0503067B4E3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355BE7C-C5E9-BA1C-3BC6-E966FC2070C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1127E68-0A88-279B-2A81-C7716D0FBC1E}"/>
              </a:ext>
            </a:extLst>
          </p:cNvPr>
          <p:cNvSpPr>
            <a:spLocks noGrp="1"/>
          </p:cNvSpPr>
          <p:nvPr>
            <p:ph type="dt" sz="half" idx="10"/>
          </p:nvPr>
        </p:nvSpPr>
        <p:spPr/>
        <p:txBody>
          <a:bodyPr/>
          <a:lstStyle/>
          <a:p>
            <a:fld id="{D54E9D79-8EB8-4014-AB0D-DFC1E5685B64}" type="datetimeFigureOut">
              <a:rPr kumimoji="1" lang="ja-JP" altLang="en-US" smtClean="0"/>
              <a:t>2025/9/8</a:t>
            </a:fld>
            <a:endParaRPr kumimoji="1" lang="ja-JP" altLang="en-US"/>
          </a:p>
        </p:txBody>
      </p:sp>
      <p:sp>
        <p:nvSpPr>
          <p:cNvPr id="5" name="フッター プレースホルダー 4">
            <a:extLst>
              <a:ext uri="{FF2B5EF4-FFF2-40B4-BE49-F238E27FC236}">
                <a16:creationId xmlns:a16="http://schemas.microsoft.com/office/drawing/2014/main" id="{069EEE1D-A806-736F-0F11-EA07DE9688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8DAE6C1-E956-D382-D382-4E9421D718F8}"/>
              </a:ext>
            </a:extLst>
          </p:cNvPr>
          <p:cNvSpPr>
            <a:spLocks noGrp="1"/>
          </p:cNvSpPr>
          <p:nvPr>
            <p:ph type="sldNum" sz="quarter" idx="12"/>
          </p:nvPr>
        </p:nvSpPr>
        <p:spPr/>
        <p:txBody>
          <a:bodyPr/>
          <a:lstStyle/>
          <a:p>
            <a:fld id="{A424285D-33F8-43EC-8DFD-3FAADADD71DF}" type="slidenum">
              <a:rPr kumimoji="1" lang="ja-JP" altLang="en-US" smtClean="0"/>
              <a:t>‹#›</a:t>
            </a:fld>
            <a:endParaRPr kumimoji="1" lang="ja-JP" altLang="en-US"/>
          </a:p>
        </p:txBody>
      </p:sp>
    </p:spTree>
    <p:extLst>
      <p:ext uri="{BB962C8B-B14F-4D97-AF65-F5344CB8AC3E}">
        <p14:creationId xmlns:p14="http://schemas.microsoft.com/office/powerpoint/2010/main" val="1129671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FA378F-5525-8F1E-B744-F487E94BB6D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00071B7-C83B-3A15-62AF-1F851BFF632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8AF0756-FD31-C4B3-FB8F-D1C4BF4136A2}"/>
              </a:ext>
            </a:extLst>
          </p:cNvPr>
          <p:cNvSpPr>
            <a:spLocks noGrp="1"/>
          </p:cNvSpPr>
          <p:nvPr>
            <p:ph type="dt" sz="half" idx="10"/>
          </p:nvPr>
        </p:nvSpPr>
        <p:spPr/>
        <p:txBody>
          <a:bodyPr/>
          <a:lstStyle/>
          <a:p>
            <a:fld id="{D54E9D79-8EB8-4014-AB0D-DFC1E5685B64}" type="datetimeFigureOut">
              <a:rPr kumimoji="1" lang="ja-JP" altLang="en-US" smtClean="0"/>
              <a:t>2025/9/8</a:t>
            </a:fld>
            <a:endParaRPr kumimoji="1" lang="ja-JP" altLang="en-US"/>
          </a:p>
        </p:txBody>
      </p:sp>
      <p:sp>
        <p:nvSpPr>
          <p:cNvPr id="5" name="フッター プレースホルダー 4">
            <a:extLst>
              <a:ext uri="{FF2B5EF4-FFF2-40B4-BE49-F238E27FC236}">
                <a16:creationId xmlns:a16="http://schemas.microsoft.com/office/drawing/2014/main" id="{F3C24829-FE62-FA25-551A-2B93C3FB514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876281D-C6F5-117A-DB95-21F256C0DBD7}"/>
              </a:ext>
            </a:extLst>
          </p:cNvPr>
          <p:cNvSpPr>
            <a:spLocks noGrp="1"/>
          </p:cNvSpPr>
          <p:nvPr>
            <p:ph type="sldNum" sz="quarter" idx="12"/>
          </p:nvPr>
        </p:nvSpPr>
        <p:spPr/>
        <p:txBody>
          <a:bodyPr/>
          <a:lstStyle/>
          <a:p>
            <a:fld id="{A424285D-33F8-43EC-8DFD-3FAADADD71DF}" type="slidenum">
              <a:rPr kumimoji="1" lang="ja-JP" altLang="en-US" smtClean="0"/>
              <a:t>‹#›</a:t>
            </a:fld>
            <a:endParaRPr kumimoji="1" lang="ja-JP" altLang="en-US"/>
          </a:p>
        </p:txBody>
      </p:sp>
    </p:spTree>
    <p:extLst>
      <p:ext uri="{BB962C8B-B14F-4D97-AF65-F5344CB8AC3E}">
        <p14:creationId xmlns:p14="http://schemas.microsoft.com/office/powerpoint/2010/main" val="2329408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83FB03-272E-8556-0E55-C949F0B342E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83A1A27-71A4-17CB-879C-549AEEA73F6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CEC8C7B-13BE-B3BF-CE0F-21FEA1C1A71A}"/>
              </a:ext>
            </a:extLst>
          </p:cNvPr>
          <p:cNvSpPr>
            <a:spLocks noGrp="1"/>
          </p:cNvSpPr>
          <p:nvPr>
            <p:ph type="dt" sz="half" idx="10"/>
          </p:nvPr>
        </p:nvSpPr>
        <p:spPr/>
        <p:txBody>
          <a:bodyPr/>
          <a:lstStyle/>
          <a:p>
            <a:fld id="{D54E9D79-8EB8-4014-AB0D-DFC1E5685B64}" type="datetimeFigureOut">
              <a:rPr kumimoji="1" lang="ja-JP" altLang="en-US" smtClean="0"/>
              <a:t>2025/9/8</a:t>
            </a:fld>
            <a:endParaRPr kumimoji="1" lang="ja-JP" altLang="en-US"/>
          </a:p>
        </p:txBody>
      </p:sp>
      <p:sp>
        <p:nvSpPr>
          <p:cNvPr id="5" name="フッター プレースホルダー 4">
            <a:extLst>
              <a:ext uri="{FF2B5EF4-FFF2-40B4-BE49-F238E27FC236}">
                <a16:creationId xmlns:a16="http://schemas.microsoft.com/office/drawing/2014/main" id="{49EF9EB9-D10B-9E4B-0E13-C302C277396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1EE9B42-C681-4956-32AC-141D94F2F508}"/>
              </a:ext>
            </a:extLst>
          </p:cNvPr>
          <p:cNvSpPr>
            <a:spLocks noGrp="1"/>
          </p:cNvSpPr>
          <p:nvPr>
            <p:ph type="sldNum" sz="quarter" idx="12"/>
          </p:nvPr>
        </p:nvSpPr>
        <p:spPr/>
        <p:txBody>
          <a:bodyPr/>
          <a:lstStyle/>
          <a:p>
            <a:fld id="{A424285D-33F8-43EC-8DFD-3FAADADD71DF}" type="slidenum">
              <a:rPr kumimoji="1" lang="ja-JP" altLang="en-US" smtClean="0"/>
              <a:t>‹#›</a:t>
            </a:fld>
            <a:endParaRPr kumimoji="1" lang="ja-JP" altLang="en-US"/>
          </a:p>
        </p:txBody>
      </p:sp>
    </p:spTree>
    <p:extLst>
      <p:ext uri="{BB962C8B-B14F-4D97-AF65-F5344CB8AC3E}">
        <p14:creationId xmlns:p14="http://schemas.microsoft.com/office/powerpoint/2010/main" val="2637222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3A63E1-49DC-FFA7-A807-F32A2CDADCB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F585869-BFC2-DA36-C0D2-BA3C8EAE1DC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C9A16D1-2AE5-E5B1-A367-E8F985AC74F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68C5EA0-26C3-DAA9-00E2-91AA8446E9C3}"/>
              </a:ext>
            </a:extLst>
          </p:cNvPr>
          <p:cNvSpPr>
            <a:spLocks noGrp="1"/>
          </p:cNvSpPr>
          <p:nvPr>
            <p:ph type="dt" sz="half" idx="10"/>
          </p:nvPr>
        </p:nvSpPr>
        <p:spPr/>
        <p:txBody>
          <a:bodyPr/>
          <a:lstStyle/>
          <a:p>
            <a:fld id="{D54E9D79-8EB8-4014-AB0D-DFC1E5685B64}" type="datetimeFigureOut">
              <a:rPr kumimoji="1" lang="ja-JP" altLang="en-US" smtClean="0"/>
              <a:t>2025/9/8</a:t>
            </a:fld>
            <a:endParaRPr kumimoji="1" lang="ja-JP" altLang="en-US"/>
          </a:p>
        </p:txBody>
      </p:sp>
      <p:sp>
        <p:nvSpPr>
          <p:cNvPr id="6" name="フッター プレースホルダー 5">
            <a:extLst>
              <a:ext uri="{FF2B5EF4-FFF2-40B4-BE49-F238E27FC236}">
                <a16:creationId xmlns:a16="http://schemas.microsoft.com/office/drawing/2014/main" id="{9461ACB8-AD19-0E4F-9DF4-D118598FDA3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7915350-D8B3-1224-5CDD-1B889875598E}"/>
              </a:ext>
            </a:extLst>
          </p:cNvPr>
          <p:cNvSpPr>
            <a:spLocks noGrp="1"/>
          </p:cNvSpPr>
          <p:nvPr>
            <p:ph type="sldNum" sz="quarter" idx="12"/>
          </p:nvPr>
        </p:nvSpPr>
        <p:spPr/>
        <p:txBody>
          <a:bodyPr/>
          <a:lstStyle/>
          <a:p>
            <a:fld id="{A424285D-33F8-43EC-8DFD-3FAADADD71DF}" type="slidenum">
              <a:rPr kumimoji="1" lang="ja-JP" altLang="en-US" smtClean="0"/>
              <a:t>‹#›</a:t>
            </a:fld>
            <a:endParaRPr kumimoji="1" lang="ja-JP" altLang="en-US"/>
          </a:p>
        </p:txBody>
      </p:sp>
    </p:spTree>
    <p:extLst>
      <p:ext uri="{BB962C8B-B14F-4D97-AF65-F5344CB8AC3E}">
        <p14:creationId xmlns:p14="http://schemas.microsoft.com/office/powerpoint/2010/main" val="1776937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067EAF-1EFD-6D4E-00A1-67BD5CD5C55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017CCE0-4380-E487-3FCF-EA111A18D0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FE4B341-490E-38D4-4E79-0449F63072C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8CD03C8-FA93-941F-663D-52CE5AF8D9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4BF8A1E-635D-568C-6810-2C370C97CF4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F8C12D4-E45B-F295-5C86-4E0C8183BD2E}"/>
              </a:ext>
            </a:extLst>
          </p:cNvPr>
          <p:cNvSpPr>
            <a:spLocks noGrp="1"/>
          </p:cNvSpPr>
          <p:nvPr>
            <p:ph type="dt" sz="half" idx="10"/>
          </p:nvPr>
        </p:nvSpPr>
        <p:spPr/>
        <p:txBody>
          <a:bodyPr/>
          <a:lstStyle/>
          <a:p>
            <a:fld id="{D54E9D79-8EB8-4014-AB0D-DFC1E5685B64}" type="datetimeFigureOut">
              <a:rPr kumimoji="1" lang="ja-JP" altLang="en-US" smtClean="0"/>
              <a:t>2025/9/8</a:t>
            </a:fld>
            <a:endParaRPr kumimoji="1" lang="ja-JP" altLang="en-US"/>
          </a:p>
        </p:txBody>
      </p:sp>
      <p:sp>
        <p:nvSpPr>
          <p:cNvPr id="8" name="フッター プレースホルダー 7">
            <a:extLst>
              <a:ext uri="{FF2B5EF4-FFF2-40B4-BE49-F238E27FC236}">
                <a16:creationId xmlns:a16="http://schemas.microsoft.com/office/drawing/2014/main" id="{317D2EE4-CA61-2F82-554C-8081D41D028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4CEB94A-76A3-06EC-EE3C-7AA5E0349A72}"/>
              </a:ext>
            </a:extLst>
          </p:cNvPr>
          <p:cNvSpPr>
            <a:spLocks noGrp="1"/>
          </p:cNvSpPr>
          <p:nvPr>
            <p:ph type="sldNum" sz="quarter" idx="12"/>
          </p:nvPr>
        </p:nvSpPr>
        <p:spPr/>
        <p:txBody>
          <a:bodyPr/>
          <a:lstStyle/>
          <a:p>
            <a:fld id="{A424285D-33F8-43EC-8DFD-3FAADADD71DF}" type="slidenum">
              <a:rPr kumimoji="1" lang="ja-JP" altLang="en-US" smtClean="0"/>
              <a:t>‹#›</a:t>
            </a:fld>
            <a:endParaRPr kumimoji="1" lang="ja-JP" altLang="en-US"/>
          </a:p>
        </p:txBody>
      </p:sp>
    </p:spTree>
    <p:extLst>
      <p:ext uri="{BB962C8B-B14F-4D97-AF65-F5344CB8AC3E}">
        <p14:creationId xmlns:p14="http://schemas.microsoft.com/office/powerpoint/2010/main" val="2575333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71BC92-2844-8BF9-5B62-3116AAE1AB5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8382C40-F0C9-D117-0FAF-5E7F14E0B5A2}"/>
              </a:ext>
            </a:extLst>
          </p:cNvPr>
          <p:cNvSpPr>
            <a:spLocks noGrp="1"/>
          </p:cNvSpPr>
          <p:nvPr>
            <p:ph type="dt" sz="half" idx="10"/>
          </p:nvPr>
        </p:nvSpPr>
        <p:spPr/>
        <p:txBody>
          <a:bodyPr/>
          <a:lstStyle/>
          <a:p>
            <a:fld id="{D54E9D79-8EB8-4014-AB0D-DFC1E5685B64}" type="datetimeFigureOut">
              <a:rPr kumimoji="1" lang="ja-JP" altLang="en-US" smtClean="0"/>
              <a:t>2025/9/8</a:t>
            </a:fld>
            <a:endParaRPr kumimoji="1" lang="ja-JP" altLang="en-US"/>
          </a:p>
        </p:txBody>
      </p:sp>
      <p:sp>
        <p:nvSpPr>
          <p:cNvPr id="4" name="フッター プレースホルダー 3">
            <a:extLst>
              <a:ext uri="{FF2B5EF4-FFF2-40B4-BE49-F238E27FC236}">
                <a16:creationId xmlns:a16="http://schemas.microsoft.com/office/drawing/2014/main" id="{04066A53-5209-DD3D-DB83-8DBA4D05036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DBB0676-9581-41B7-4695-D9FCF0A11EEF}"/>
              </a:ext>
            </a:extLst>
          </p:cNvPr>
          <p:cNvSpPr>
            <a:spLocks noGrp="1"/>
          </p:cNvSpPr>
          <p:nvPr>
            <p:ph type="sldNum" sz="quarter" idx="12"/>
          </p:nvPr>
        </p:nvSpPr>
        <p:spPr/>
        <p:txBody>
          <a:bodyPr/>
          <a:lstStyle/>
          <a:p>
            <a:fld id="{A424285D-33F8-43EC-8DFD-3FAADADD71DF}" type="slidenum">
              <a:rPr kumimoji="1" lang="ja-JP" altLang="en-US" smtClean="0"/>
              <a:t>‹#›</a:t>
            </a:fld>
            <a:endParaRPr kumimoji="1" lang="ja-JP" altLang="en-US"/>
          </a:p>
        </p:txBody>
      </p:sp>
    </p:spTree>
    <p:extLst>
      <p:ext uri="{BB962C8B-B14F-4D97-AF65-F5344CB8AC3E}">
        <p14:creationId xmlns:p14="http://schemas.microsoft.com/office/powerpoint/2010/main" val="408621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6A268B2-6C30-062A-6A53-73BAE82F1CAE}"/>
              </a:ext>
            </a:extLst>
          </p:cNvPr>
          <p:cNvSpPr>
            <a:spLocks noGrp="1"/>
          </p:cNvSpPr>
          <p:nvPr>
            <p:ph type="dt" sz="half" idx="10"/>
          </p:nvPr>
        </p:nvSpPr>
        <p:spPr/>
        <p:txBody>
          <a:bodyPr/>
          <a:lstStyle/>
          <a:p>
            <a:fld id="{D54E9D79-8EB8-4014-AB0D-DFC1E5685B64}" type="datetimeFigureOut">
              <a:rPr kumimoji="1" lang="ja-JP" altLang="en-US" smtClean="0"/>
              <a:t>2025/9/8</a:t>
            </a:fld>
            <a:endParaRPr kumimoji="1" lang="ja-JP" altLang="en-US"/>
          </a:p>
        </p:txBody>
      </p:sp>
      <p:sp>
        <p:nvSpPr>
          <p:cNvPr id="3" name="フッター プレースホルダー 2">
            <a:extLst>
              <a:ext uri="{FF2B5EF4-FFF2-40B4-BE49-F238E27FC236}">
                <a16:creationId xmlns:a16="http://schemas.microsoft.com/office/drawing/2014/main" id="{0183A168-51EA-16C0-D33B-3162472B1E1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5F5511A-A9DF-5B05-7B7A-E57117F7E58A}"/>
              </a:ext>
            </a:extLst>
          </p:cNvPr>
          <p:cNvSpPr>
            <a:spLocks noGrp="1"/>
          </p:cNvSpPr>
          <p:nvPr>
            <p:ph type="sldNum" sz="quarter" idx="12"/>
          </p:nvPr>
        </p:nvSpPr>
        <p:spPr/>
        <p:txBody>
          <a:bodyPr/>
          <a:lstStyle/>
          <a:p>
            <a:fld id="{A424285D-33F8-43EC-8DFD-3FAADADD71DF}" type="slidenum">
              <a:rPr kumimoji="1" lang="ja-JP" altLang="en-US" smtClean="0"/>
              <a:t>‹#›</a:t>
            </a:fld>
            <a:endParaRPr kumimoji="1" lang="ja-JP" altLang="en-US"/>
          </a:p>
        </p:txBody>
      </p:sp>
    </p:spTree>
    <p:extLst>
      <p:ext uri="{BB962C8B-B14F-4D97-AF65-F5344CB8AC3E}">
        <p14:creationId xmlns:p14="http://schemas.microsoft.com/office/powerpoint/2010/main" val="3414395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E39F16-0A04-85C8-B7A4-FBB41D9FFB1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881A3E9-BAA7-A81E-A225-38FEA03517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8C49628-9D75-7AA9-19E4-D3D25F3F27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4F465F8-F1E3-0E4A-98F7-19131D2E17A8}"/>
              </a:ext>
            </a:extLst>
          </p:cNvPr>
          <p:cNvSpPr>
            <a:spLocks noGrp="1"/>
          </p:cNvSpPr>
          <p:nvPr>
            <p:ph type="dt" sz="half" idx="10"/>
          </p:nvPr>
        </p:nvSpPr>
        <p:spPr/>
        <p:txBody>
          <a:bodyPr/>
          <a:lstStyle/>
          <a:p>
            <a:fld id="{D54E9D79-8EB8-4014-AB0D-DFC1E5685B64}" type="datetimeFigureOut">
              <a:rPr kumimoji="1" lang="ja-JP" altLang="en-US" smtClean="0"/>
              <a:t>2025/9/8</a:t>
            </a:fld>
            <a:endParaRPr kumimoji="1" lang="ja-JP" altLang="en-US"/>
          </a:p>
        </p:txBody>
      </p:sp>
      <p:sp>
        <p:nvSpPr>
          <p:cNvPr id="6" name="フッター プレースホルダー 5">
            <a:extLst>
              <a:ext uri="{FF2B5EF4-FFF2-40B4-BE49-F238E27FC236}">
                <a16:creationId xmlns:a16="http://schemas.microsoft.com/office/drawing/2014/main" id="{50EAFDA4-189C-D4F8-A28E-D5C9DCAB1F5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9D6CD21-61B7-1D45-E1C8-37A3AE6B9480}"/>
              </a:ext>
            </a:extLst>
          </p:cNvPr>
          <p:cNvSpPr>
            <a:spLocks noGrp="1"/>
          </p:cNvSpPr>
          <p:nvPr>
            <p:ph type="sldNum" sz="quarter" idx="12"/>
          </p:nvPr>
        </p:nvSpPr>
        <p:spPr/>
        <p:txBody>
          <a:bodyPr/>
          <a:lstStyle/>
          <a:p>
            <a:fld id="{A424285D-33F8-43EC-8DFD-3FAADADD71DF}" type="slidenum">
              <a:rPr kumimoji="1" lang="ja-JP" altLang="en-US" smtClean="0"/>
              <a:t>‹#›</a:t>
            </a:fld>
            <a:endParaRPr kumimoji="1" lang="ja-JP" altLang="en-US"/>
          </a:p>
        </p:txBody>
      </p:sp>
    </p:spTree>
    <p:extLst>
      <p:ext uri="{BB962C8B-B14F-4D97-AF65-F5344CB8AC3E}">
        <p14:creationId xmlns:p14="http://schemas.microsoft.com/office/powerpoint/2010/main" val="2525008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35D82B-ED6E-CC17-776B-8A4474823C5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1DCF58C-2937-77A8-5FE6-F803530C79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F6C40EB-93A7-E8FB-E684-315B53A5FF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8AA34A9-174B-4A25-DC1F-F17867C9209E}"/>
              </a:ext>
            </a:extLst>
          </p:cNvPr>
          <p:cNvSpPr>
            <a:spLocks noGrp="1"/>
          </p:cNvSpPr>
          <p:nvPr>
            <p:ph type="dt" sz="half" idx="10"/>
          </p:nvPr>
        </p:nvSpPr>
        <p:spPr/>
        <p:txBody>
          <a:bodyPr/>
          <a:lstStyle/>
          <a:p>
            <a:fld id="{D54E9D79-8EB8-4014-AB0D-DFC1E5685B64}" type="datetimeFigureOut">
              <a:rPr kumimoji="1" lang="ja-JP" altLang="en-US" smtClean="0"/>
              <a:t>2025/9/8</a:t>
            </a:fld>
            <a:endParaRPr kumimoji="1" lang="ja-JP" altLang="en-US"/>
          </a:p>
        </p:txBody>
      </p:sp>
      <p:sp>
        <p:nvSpPr>
          <p:cNvPr id="6" name="フッター プレースホルダー 5">
            <a:extLst>
              <a:ext uri="{FF2B5EF4-FFF2-40B4-BE49-F238E27FC236}">
                <a16:creationId xmlns:a16="http://schemas.microsoft.com/office/drawing/2014/main" id="{0BAFE3C4-E890-2888-71E7-237125D9D23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EEFE0CF-B70A-5A68-4EC7-A6A3DB778DFC}"/>
              </a:ext>
            </a:extLst>
          </p:cNvPr>
          <p:cNvSpPr>
            <a:spLocks noGrp="1"/>
          </p:cNvSpPr>
          <p:nvPr>
            <p:ph type="sldNum" sz="quarter" idx="12"/>
          </p:nvPr>
        </p:nvSpPr>
        <p:spPr/>
        <p:txBody>
          <a:bodyPr/>
          <a:lstStyle/>
          <a:p>
            <a:fld id="{A424285D-33F8-43EC-8DFD-3FAADADD71DF}" type="slidenum">
              <a:rPr kumimoji="1" lang="ja-JP" altLang="en-US" smtClean="0"/>
              <a:t>‹#›</a:t>
            </a:fld>
            <a:endParaRPr kumimoji="1" lang="ja-JP" altLang="en-US"/>
          </a:p>
        </p:txBody>
      </p:sp>
    </p:spTree>
    <p:extLst>
      <p:ext uri="{BB962C8B-B14F-4D97-AF65-F5344CB8AC3E}">
        <p14:creationId xmlns:p14="http://schemas.microsoft.com/office/powerpoint/2010/main" val="200756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D4D9078-6B15-A413-1FB4-D0A78C0AA1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6F32960-AA55-7D42-5FA3-57AE196EAF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F3624EA-BAB4-8404-9AE1-A6DC000682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54E9D79-8EB8-4014-AB0D-DFC1E5685B64}" type="datetimeFigureOut">
              <a:rPr kumimoji="1" lang="ja-JP" altLang="en-US" smtClean="0"/>
              <a:t>2025/9/8</a:t>
            </a:fld>
            <a:endParaRPr kumimoji="1" lang="ja-JP" altLang="en-US"/>
          </a:p>
        </p:txBody>
      </p:sp>
      <p:sp>
        <p:nvSpPr>
          <p:cNvPr id="5" name="フッター プレースホルダー 4">
            <a:extLst>
              <a:ext uri="{FF2B5EF4-FFF2-40B4-BE49-F238E27FC236}">
                <a16:creationId xmlns:a16="http://schemas.microsoft.com/office/drawing/2014/main" id="{3F8D3C20-0305-C626-AAE5-41391E69A2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FDE5AA4-E65D-A2DD-4633-99FA969327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24285D-33F8-43EC-8DFD-3FAADADD71DF}" type="slidenum">
              <a:rPr kumimoji="1" lang="ja-JP" altLang="en-US" smtClean="0"/>
              <a:t>‹#›</a:t>
            </a:fld>
            <a:endParaRPr kumimoji="1" lang="ja-JP" altLang="en-US"/>
          </a:p>
        </p:txBody>
      </p:sp>
    </p:spTree>
    <p:extLst>
      <p:ext uri="{BB962C8B-B14F-4D97-AF65-F5344CB8AC3E}">
        <p14:creationId xmlns:p14="http://schemas.microsoft.com/office/powerpoint/2010/main" val="2339284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AF75BF-592B-C9C8-BED2-EA1A4640200E}"/>
              </a:ext>
            </a:extLst>
          </p:cNvPr>
          <p:cNvSpPr>
            <a:spLocks noGrp="1"/>
          </p:cNvSpPr>
          <p:nvPr>
            <p:ph type="ctrTitle"/>
          </p:nvPr>
        </p:nvSpPr>
        <p:spPr/>
        <p:txBody>
          <a:bodyPr>
            <a:normAutofit/>
          </a:bodyPr>
          <a:lstStyle/>
          <a:p>
            <a:r>
              <a:rPr kumimoji="1" lang="ja-JP" altLang="en-US" sz="4800" dirty="0"/>
              <a:t>県内総生産速報化への課題</a:t>
            </a:r>
            <a:r>
              <a:rPr kumimoji="1" lang="en-US" altLang="ja-JP" sz="4800" dirty="0"/>
              <a:t>―</a:t>
            </a:r>
            <a:r>
              <a:rPr kumimoji="1" lang="ja-JP" altLang="en-US" sz="4800" dirty="0"/>
              <a:t>生産側からみた解決策</a:t>
            </a:r>
          </a:p>
        </p:txBody>
      </p:sp>
      <p:sp>
        <p:nvSpPr>
          <p:cNvPr id="3" name="字幕 2">
            <a:extLst>
              <a:ext uri="{FF2B5EF4-FFF2-40B4-BE49-F238E27FC236}">
                <a16:creationId xmlns:a16="http://schemas.microsoft.com/office/drawing/2014/main" id="{1572D999-D6F5-2CEE-9015-670426D4657D}"/>
              </a:ext>
            </a:extLst>
          </p:cNvPr>
          <p:cNvSpPr>
            <a:spLocks noGrp="1"/>
          </p:cNvSpPr>
          <p:nvPr>
            <p:ph type="subTitle" idx="1"/>
          </p:nvPr>
        </p:nvSpPr>
        <p:spPr>
          <a:xfrm>
            <a:off x="1524000" y="4221018"/>
            <a:ext cx="9144000" cy="1320800"/>
          </a:xfrm>
        </p:spPr>
        <p:txBody>
          <a:bodyPr/>
          <a:lstStyle/>
          <a:p>
            <a:r>
              <a:rPr kumimoji="1" lang="ja-JP" altLang="en-US" dirty="0"/>
              <a:t>跡見学園女子大学</a:t>
            </a:r>
            <a:endParaRPr lang="en-US" altLang="ja-JP" dirty="0"/>
          </a:p>
          <a:p>
            <a:r>
              <a:rPr kumimoji="1" lang="ja-JP" altLang="en-US" dirty="0"/>
              <a:t>山澤成康</a:t>
            </a:r>
            <a:endParaRPr kumimoji="1" lang="en-US" altLang="ja-JP" dirty="0"/>
          </a:p>
        </p:txBody>
      </p:sp>
    </p:spTree>
    <p:extLst>
      <p:ext uri="{BB962C8B-B14F-4D97-AF65-F5344CB8AC3E}">
        <p14:creationId xmlns:p14="http://schemas.microsoft.com/office/powerpoint/2010/main" val="510101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403B49-8102-9F28-6C0D-E083A22FDEA7}"/>
              </a:ext>
            </a:extLst>
          </p:cNvPr>
          <p:cNvSpPr>
            <a:spLocks noGrp="1"/>
          </p:cNvSpPr>
          <p:nvPr>
            <p:ph type="title"/>
          </p:nvPr>
        </p:nvSpPr>
        <p:spPr/>
        <p:txBody>
          <a:bodyPr>
            <a:normAutofit/>
          </a:bodyPr>
          <a:lstStyle/>
          <a:p>
            <a:r>
              <a:rPr kumimoji="1" lang="ja-JP" altLang="en-US" sz="3200" dirty="0"/>
              <a:t>県内総生産（製造業）と鉱工業生産指数の相関係数</a:t>
            </a:r>
          </a:p>
        </p:txBody>
      </p:sp>
      <p:pic>
        <p:nvPicPr>
          <p:cNvPr id="5" name="コンテンツ プレースホルダー 4">
            <a:extLst>
              <a:ext uri="{FF2B5EF4-FFF2-40B4-BE49-F238E27FC236}">
                <a16:creationId xmlns:a16="http://schemas.microsoft.com/office/drawing/2014/main" id="{F8D9EE15-DB7D-9F6D-829E-4D1AC1D385B7}"/>
              </a:ext>
            </a:extLst>
          </p:cNvPr>
          <p:cNvPicPr>
            <a:picLocks noGrp="1" noChangeAspect="1"/>
          </p:cNvPicPr>
          <p:nvPr>
            <p:ph idx="1"/>
          </p:nvPr>
        </p:nvPicPr>
        <p:blipFill>
          <a:blip r:embed="rId2"/>
          <a:stretch>
            <a:fillRect/>
          </a:stretch>
        </p:blipFill>
        <p:spPr>
          <a:xfrm>
            <a:off x="958849" y="1893238"/>
            <a:ext cx="9718675" cy="4183341"/>
          </a:xfrm>
          <a:prstGeom prst="rect">
            <a:avLst/>
          </a:prstGeom>
        </p:spPr>
      </p:pic>
      <p:sp>
        <p:nvSpPr>
          <p:cNvPr id="6" name="テキスト ボックス 5">
            <a:extLst>
              <a:ext uri="{FF2B5EF4-FFF2-40B4-BE49-F238E27FC236}">
                <a16:creationId xmlns:a16="http://schemas.microsoft.com/office/drawing/2014/main" id="{D4D6F0CF-C109-527D-B91C-7FD3EAFC15FD}"/>
              </a:ext>
            </a:extLst>
          </p:cNvPr>
          <p:cNvSpPr txBox="1"/>
          <p:nvPr/>
        </p:nvSpPr>
        <p:spPr>
          <a:xfrm>
            <a:off x="1028700" y="6308209"/>
            <a:ext cx="6029325" cy="369332"/>
          </a:xfrm>
          <a:prstGeom prst="rect">
            <a:avLst/>
          </a:prstGeom>
          <a:noFill/>
        </p:spPr>
        <p:txBody>
          <a:bodyPr wrap="square" rtlCol="0">
            <a:spAutoFit/>
          </a:bodyPr>
          <a:lstStyle/>
          <a:p>
            <a:r>
              <a:rPr kumimoji="1" lang="ja-JP" altLang="en-US" dirty="0"/>
              <a:t>（注）</a:t>
            </a:r>
            <a:r>
              <a:rPr kumimoji="1" lang="en-US" altLang="ja-JP" dirty="0"/>
              <a:t>2002-2021</a:t>
            </a:r>
            <a:r>
              <a:rPr lang="ja-JP" altLang="en-US" dirty="0"/>
              <a:t>で相関係数の高い順。</a:t>
            </a:r>
            <a:endParaRPr kumimoji="1" lang="ja-JP" altLang="en-US" dirty="0"/>
          </a:p>
        </p:txBody>
      </p:sp>
    </p:spTree>
    <p:extLst>
      <p:ext uri="{BB962C8B-B14F-4D97-AF65-F5344CB8AC3E}">
        <p14:creationId xmlns:p14="http://schemas.microsoft.com/office/powerpoint/2010/main" val="2687232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9D77D8-0200-1895-45A9-DE3B574E29E8}"/>
              </a:ext>
            </a:extLst>
          </p:cNvPr>
          <p:cNvSpPr>
            <a:spLocks noGrp="1"/>
          </p:cNvSpPr>
          <p:nvPr>
            <p:ph type="title"/>
          </p:nvPr>
        </p:nvSpPr>
        <p:spPr>
          <a:xfrm>
            <a:off x="723900" y="641350"/>
            <a:ext cx="2251293" cy="1325563"/>
          </a:xfrm>
        </p:spPr>
        <p:txBody>
          <a:bodyPr/>
          <a:lstStyle/>
          <a:p>
            <a:r>
              <a:rPr kumimoji="1" lang="ja-JP" altLang="en-US" dirty="0"/>
              <a:t>九州のデータ</a:t>
            </a:r>
          </a:p>
        </p:txBody>
      </p:sp>
      <p:pic>
        <p:nvPicPr>
          <p:cNvPr id="4" name="コンテンツ プレースホルダー 3">
            <a:extLst>
              <a:ext uri="{FF2B5EF4-FFF2-40B4-BE49-F238E27FC236}">
                <a16:creationId xmlns:a16="http://schemas.microsoft.com/office/drawing/2014/main" id="{0548E3C3-DD52-A7BA-4D20-9234AB3011FE}"/>
              </a:ext>
            </a:extLst>
          </p:cNvPr>
          <p:cNvPicPr>
            <a:picLocks noGrp="1" noChangeAspect="1"/>
          </p:cNvPicPr>
          <p:nvPr>
            <p:ph idx="1"/>
          </p:nvPr>
        </p:nvPicPr>
        <p:blipFill>
          <a:blip r:embed="rId2"/>
          <a:stretch>
            <a:fillRect/>
          </a:stretch>
        </p:blipFill>
        <p:spPr>
          <a:xfrm>
            <a:off x="3089492" y="473075"/>
            <a:ext cx="8740557" cy="6325134"/>
          </a:xfrm>
          <a:prstGeom prst="rect">
            <a:avLst/>
          </a:prstGeom>
        </p:spPr>
      </p:pic>
    </p:spTree>
    <p:extLst>
      <p:ext uri="{BB962C8B-B14F-4D97-AF65-F5344CB8AC3E}">
        <p14:creationId xmlns:p14="http://schemas.microsoft.com/office/powerpoint/2010/main" val="3989050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D5E67C-6EE6-C27F-6089-0EF09D9EB0EC}"/>
              </a:ext>
            </a:extLst>
          </p:cNvPr>
          <p:cNvSpPr>
            <a:spLocks noGrp="1"/>
          </p:cNvSpPr>
          <p:nvPr>
            <p:ph type="title"/>
          </p:nvPr>
        </p:nvSpPr>
        <p:spPr/>
        <p:txBody>
          <a:bodyPr/>
          <a:lstStyle/>
          <a:p>
            <a:r>
              <a:rPr kumimoji="1" lang="ja-JP" altLang="en-US" dirty="0"/>
              <a:t>沖縄県の比較（業種別）</a:t>
            </a:r>
          </a:p>
        </p:txBody>
      </p:sp>
      <p:pic>
        <p:nvPicPr>
          <p:cNvPr id="4" name="コンテンツ プレースホルダー 3">
            <a:extLst>
              <a:ext uri="{FF2B5EF4-FFF2-40B4-BE49-F238E27FC236}">
                <a16:creationId xmlns:a16="http://schemas.microsoft.com/office/drawing/2014/main" id="{97B960E6-2269-620D-A26A-8A60D61CE86F}"/>
              </a:ext>
            </a:extLst>
          </p:cNvPr>
          <p:cNvPicPr>
            <a:picLocks noGrp="1" noChangeAspect="1"/>
          </p:cNvPicPr>
          <p:nvPr>
            <p:ph idx="1"/>
          </p:nvPr>
        </p:nvPicPr>
        <p:blipFill>
          <a:blip r:embed="rId2"/>
          <a:stretch>
            <a:fillRect/>
          </a:stretch>
        </p:blipFill>
        <p:spPr>
          <a:xfrm>
            <a:off x="219619" y="1819230"/>
            <a:ext cx="11752762" cy="4252386"/>
          </a:xfrm>
          <a:prstGeom prst="rect">
            <a:avLst/>
          </a:prstGeom>
        </p:spPr>
      </p:pic>
    </p:spTree>
    <p:extLst>
      <p:ext uri="{BB962C8B-B14F-4D97-AF65-F5344CB8AC3E}">
        <p14:creationId xmlns:p14="http://schemas.microsoft.com/office/powerpoint/2010/main" val="3446582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6246F0-F1B6-5E86-8F83-75E222948E49}"/>
              </a:ext>
            </a:extLst>
          </p:cNvPr>
          <p:cNvSpPr>
            <a:spLocks noGrp="1"/>
          </p:cNvSpPr>
          <p:nvPr>
            <p:ph type="title"/>
          </p:nvPr>
        </p:nvSpPr>
        <p:spPr>
          <a:xfrm>
            <a:off x="79248" y="365125"/>
            <a:ext cx="871728" cy="3063875"/>
          </a:xfrm>
        </p:spPr>
        <p:txBody>
          <a:bodyPr/>
          <a:lstStyle/>
          <a:p>
            <a:r>
              <a:rPr kumimoji="1" lang="ja-JP" altLang="en-US" dirty="0"/>
              <a:t>富山県</a:t>
            </a:r>
          </a:p>
        </p:txBody>
      </p:sp>
      <p:pic>
        <p:nvPicPr>
          <p:cNvPr id="3" name="図 2">
            <a:extLst>
              <a:ext uri="{FF2B5EF4-FFF2-40B4-BE49-F238E27FC236}">
                <a16:creationId xmlns:a16="http://schemas.microsoft.com/office/drawing/2014/main" id="{CEDBAAE9-F389-097F-DD3C-E3F8140E7625}"/>
              </a:ext>
            </a:extLst>
          </p:cNvPr>
          <p:cNvPicPr>
            <a:picLocks noChangeAspect="1"/>
          </p:cNvPicPr>
          <p:nvPr/>
        </p:nvPicPr>
        <p:blipFill>
          <a:blip r:embed="rId2"/>
          <a:stretch>
            <a:fillRect/>
          </a:stretch>
        </p:blipFill>
        <p:spPr>
          <a:xfrm>
            <a:off x="1452027" y="0"/>
            <a:ext cx="9901773" cy="6858000"/>
          </a:xfrm>
          <a:prstGeom prst="rect">
            <a:avLst/>
          </a:prstGeom>
        </p:spPr>
      </p:pic>
    </p:spTree>
    <p:extLst>
      <p:ext uri="{BB962C8B-B14F-4D97-AF65-F5344CB8AC3E}">
        <p14:creationId xmlns:p14="http://schemas.microsoft.com/office/powerpoint/2010/main" val="3572056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C9FDFD-4C29-2282-7CFB-D0D281A4CA0F}"/>
              </a:ext>
            </a:extLst>
          </p:cNvPr>
          <p:cNvSpPr>
            <a:spLocks noGrp="1"/>
          </p:cNvSpPr>
          <p:nvPr>
            <p:ph type="title"/>
          </p:nvPr>
        </p:nvSpPr>
        <p:spPr/>
        <p:txBody>
          <a:bodyPr/>
          <a:lstStyle/>
          <a:p>
            <a:r>
              <a:rPr kumimoji="1" lang="ja-JP" altLang="en-US" dirty="0"/>
              <a:t>原因</a:t>
            </a:r>
          </a:p>
        </p:txBody>
      </p:sp>
      <p:sp>
        <p:nvSpPr>
          <p:cNvPr id="3" name="コンテンツ プレースホルダー 2">
            <a:extLst>
              <a:ext uri="{FF2B5EF4-FFF2-40B4-BE49-F238E27FC236}">
                <a16:creationId xmlns:a16="http://schemas.microsoft.com/office/drawing/2014/main" id="{9EB23AA8-442F-D2F4-1646-87D465AD1637}"/>
              </a:ext>
            </a:extLst>
          </p:cNvPr>
          <p:cNvSpPr>
            <a:spLocks noGrp="1"/>
          </p:cNvSpPr>
          <p:nvPr>
            <p:ph idx="1"/>
          </p:nvPr>
        </p:nvSpPr>
        <p:spPr/>
        <p:txBody>
          <a:bodyPr>
            <a:normAutofit/>
          </a:bodyPr>
          <a:lstStyle/>
          <a:p>
            <a:r>
              <a:rPr kumimoji="1" lang="ja-JP" altLang="en-US" dirty="0"/>
              <a:t>指標の作成法そのものの違い</a:t>
            </a:r>
          </a:p>
          <a:p>
            <a:pPr lvl="1"/>
            <a:r>
              <a:rPr kumimoji="1" lang="ja-JP" altLang="en-US" dirty="0"/>
              <a:t>鉱工業生産指数は、基準年をもとにした生産量の増減を調べたもの</a:t>
            </a:r>
            <a:endParaRPr kumimoji="1" lang="en-US" altLang="ja-JP" dirty="0"/>
          </a:p>
          <a:p>
            <a:pPr lvl="1"/>
            <a:r>
              <a:rPr kumimoji="1" lang="ja-JP" altLang="en-US" dirty="0"/>
              <a:t>県内総生産は付加価値額を毎年</a:t>
            </a:r>
            <a:r>
              <a:rPr lang="ja-JP" altLang="en-US" dirty="0"/>
              <a:t>計算</a:t>
            </a:r>
            <a:r>
              <a:rPr kumimoji="1" lang="ja-JP" altLang="en-US" dirty="0"/>
              <a:t>。</a:t>
            </a:r>
          </a:p>
          <a:p>
            <a:r>
              <a:rPr kumimoji="1" lang="ja-JP" altLang="en-US" dirty="0"/>
              <a:t>産業分類の違い（内閣府作成の対応表はある）</a:t>
            </a:r>
          </a:p>
          <a:p>
            <a:r>
              <a:rPr kumimoji="1" lang="ja-JP" altLang="en-US" dirty="0"/>
              <a:t>標本調査の違い</a:t>
            </a:r>
          </a:p>
          <a:p>
            <a:endParaRPr kumimoji="1" lang="ja-JP" altLang="en-US" dirty="0"/>
          </a:p>
        </p:txBody>
      </p:sp>
    </p:spTree>
    <p:extLst>
      <p:ext uri="{BB962C8B-B14F-4D97-AF65-F5344CB8AC3E}">
        <p14:creationId xmlns:p14="http://schemas.microsoft.com/office/powerpoint/2010/main" val="2027622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EE4993-AC2F-B1D5-8895-CC770CE48F59}"/>
              </a:ext>
            </a:extLst>
          </p:cNvPr>
          <p:cNvSpPr>
            <a:spLocks noGrp="1"/>
          </p:cNvSpPr>
          <p:nvPr>
            <p:ph type="title"/>
          </p:nvPr>
        </p:nvSpPr>
        <p:spPr/>
        <p:txBody>
          <a:bodyPr/>
          <a:lstStyle/>
          <a:p>
            <a:r>
              <a:rPr kumimoji="1" lang="ja-JP" altLang="en-US" dirty="0"/>
              <a:t>調査の詳細</a:t>
            </a:r>
          </a:p>
        </p:txBody>
      </p:sp>
      <p:graphicFrame>
        <p:nvGraphicFramePr>
          <p:cNvPr id="4" name="コンテンツ プレースホルダー 3">
            <a:extLst>
              <a:ext uri="{FF2B5EF4-FFF2-40B4-BE49-F238E27FC236}">
                <a16:creationId xmlns:a16="http://schemas.microsoft.com/office/drawing/2014/main" id="{151EB948-435F-A4BE-8653-1057E98F19F3}"/>
              </a:ext>
            </a:extLst>
          </p:cNvPr>
          <p:cNvGraphicFramePr>
            <a:graphicFrameLocks noGrp="1"/>
          </p:cNvGraphicFramePr>
          <p:nvPr>
            <p:ph idx="1"/>
            <p:extLst>
              <p:ext uri="{D42A27DB-BD31-4B8C-83A1-F6EECF244321}">
                <p14:modId xmlns:p14="http://schemas.microsoft.com/office/powerpoint/2010/main" val="3642494530"/>
              </p:ext>
            </p:extLst>
          </p:nvPr>
        </p:nvGraphicFramePr>
        <p:xfrm>
          <a:off x="838200" y="1918208"/>
          <a:ext cx="10515600" cy="332232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3786598384"/>
                    </a:ext>
                  </a:extLst>
                </a:gridCol>
                <a:gridCol w="3505200">
                  <a:extLst>
                    <a:ext uri="{9D8B030D-6E8A-4147-A177-3AD203B41FA5}">
                      <a16:colId xmlns:a16="http://schemas.microsoft.com/office/drawing/2014/main" val="253180486"/>
                    </a:ext>
                  </a:extLst>
                </a:gridCol>
                <a:gridCol w="3505200">
                  <a:extLst>
                    <a:ext uri="{9D8B030D-6E8A-4147-A177-3AD203B41FA5}">
                      <a16:colId xmlns:a16="http://schemas.microsoft.com/office/drawing/2014/main" val="4144947463"/>
                    </a:ext>
                  </a:extLst>
                </a:gridCol>
              </a:tblGrid>
              <a:tr h="303657">
                <a:tc>
                  <a:txBody>
                    <a:bodyPr/>
                    <a:lstStyle/>
                    <a:p>
                      <a:endParaRPr kumimoji="1" lang="ja-JP" altLang="en-US" sz="2000" dirty="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2000" dirty="0">
                          <a:latin typeface="ＭＳ ゴシック" panose="020B0609070205080204" pitchFamily="49" charset="-128"/>
                          <a:ea typeface="ＭＳ ゴシック" panose="020B0609070205080204" pitchFamily="49" charset="-128"/>
                        </a:rPr>
                        <a:t>生産動態統計</a:t>
                      </a:r>
                    </a:p>
                  </a:txBody>
                  <a:tcPr/>
                </a:tc>
                <a:tc>
                  <a:txBody>
                    <a:bodyPr/>
                    <a:lstStyle/>
                    <a:p>
                      <a:r>
                        <a:rPr kumimoji="1" lang="ja-JP" altLang="en-US" sz="2000" dirty="0">
                          <a:latin typeface="ＭＳ ゴシック" panose="020B0609070205080204" pitchFamily="49" charset="-128"/>
                          <a:ea typeface="ＭＳ ゴシック" panose="020B0609070205080204" pitchFamily="49" charset="-128"/>
                        </a:rPr>
                        <a:t>経済構造実態調査</a:t>
                      </a:r>
                    </a:p>
                  </a:txBody>
                  <a:tcPr/>
                </a:tc>
                <a:extLst>
                  <a:ext uri="{0D108BD9-81ED-4DB2-BD59-A6C34878D82A}">
                    <a16:rowId xmlns:a16="http://schemas.microsoft.com/office/drawing/2014/main" val="2909624960"/>
                  </a:ext>
                </a:extLst>
              </a:tr>
              <a:tr h="370840">
                <a:tc>
                  <a:txBody>
                    <a:bodyPr/>
                    <a:lstStyle/>
                    <a:p>
                      <a:r>
                        <a:rPr kumimoji="1" lang="ja-JP" altLang="en-US" sz="2000" dirty="0">
                          <a:latin typeface="ＭＳ ゴシック" panose="020B0609070205080204" pitchFamily="49" charset="-128"/>
                          <a:ea typeface="ＭＳ ゴシック" panose="020B0609070205080204" pitchFamily="49" charset="-128"/>
                        </a:rPr>
                        <a:t>母集団</a:t>
                      </a:r>
                    </a:p>
                  </a:txBody>
                  <a:tcPr/>
                </a:tc>
                <a:tc>
                  <a:txBody>
                    <a:bodyPr/>
                    <a:lstStyle/>
                    <a:p>
                      <a:r>
                        <a:rPr kumimoji="1" lang="ja-JP" altLang="en-US" sz="2000" dirty="0">
                          <a:latin typeface="ＭＳ ゴシック" panose="020B0609070205080204" pitchFamily="49" charset="-128"/>
                          <a:ea typeface="ＭＳ ゴシック" panose="020B0609070205080204" pitchFamily="49" charset="-128"/>
                        </a:rPr>
                        <a:t>「</a:t>
                      </a:r>
                      <a:r>
                        <a:rPr kumimoji="1" lang="zh-TW" altLang="en-US" sz="2000" dirty="0">
                          <a:latin typeface="ＭＳ ゴシック" panose="020B0609070205080204" pitchFamily="49" charset="-128"/>
                          <a:ea typeface="ＭＳ ゴシック" panose="020B0609070205080204" pitchFamily="49" charset="-128"/>
                        </a:rPr>
                        <a:t>生産動態統計調査規則</a:t>
                      </a:r>
                      <a:r>
                        <a:rPr kumimoji="1" lang="ja-JP" altLang="en-US" sz="2000" dirty="0">
                          <a:latin typeface="ＭＳ ゴシック" panose="020B0609070205080204" pitchFamily="49" charset="-128"/>
                          <a:ea typeface="ＭＳ ゴシック" panose="020B0609070205080204" pitchFamily="49" charset="-128"/>
                        </a:rPr>
                        <a:t>」。事業所母集団</a:t>
                      </a:r>
                      <a:r>
                        <a:rPr kumimoji="1" lang="en-US" altLang="ja-JP" sz="2000" dirty="0">
                          <a:latin typeface="ＭＳ ゴシック" panose="020B0609070205080204" pitchFamily="49" charset="-128"/>
                          <a:ea typeface="ＭＳ ゴシック" panose="020B0609070205080204" pitchFamily="49" charset="-128"/>
                        </a:rPr>
                        <a:t>DB</a:t>
                      </a:r>
                      <a:r>
                        <a:rPr kumimoji="1" lang="ja-JP" altLang="en-US" sz="2000" dirty="0">
                          <a:latin typeface="ＭＳ ゴシック" panose="020B0609070205080204" pitchFamily="49" charset="-128"/>
                          <a:ea typeface="ＭＳ ゴシック" panose="020B0609070205080204" pitchFamily="49" charset="-128"/>
                        </a:rPr>
                        <a:t>は不使用。「経済センサス</a:t>
                      </a:r>
                      <a:r>
                        <a:rPr kumimoji="1" lang="en-US" altLang="ja-JP" sz="2000" dirty="0">
                          <a:latin typeface="ＭＳ ゴシック" panose="020B0609070205080204" pitchFamily="49" charset="-128"/>
                          <a:ea typeface="ＭＳ ゴシック" panose="020B0609070205080204" pitchFamily="49" charset="-128"/>
                        </a:rPr>
                        <a:t>-</a:t>
                      </a:r>
                      <a:r>
                        <a:rPr kumimoji="1" lang="ja-JP" altLang="en-US" sz="2000" dirty="0">
                          <a:latin typeface="ＭＳ ゴシック" panose="020B0609070205080204" pitchFamily="49" charset="-128"/>
                          <a:ea typeface="ＭＳ ゴシック" panose="020B0609070205080204" pitchFamily="49" charset="-128"/>
                        </a:rPr>
                        <a:t>活動調査」や「経済構造実態調査」における品目別産出事業所名簿との照合は行っている。</a:t>
                      </a:r>
                    </a:p>
                  </a:txBody>
                  <a:tcPr/>
                </a:tc>
                <a:tc>
                  <a:txBody>
                    <a:bodyPr/>
                    <a:lstStyle/>
                    <a:p>
                      <a:r>
                        <a:rPr kumimoji="1" lang="ja-JP" altLang="en-US" sz="2000" dirty="0">
                          <a:latin typeface="ＭＳ ゴシック" panose="020B0609070205080204" pitchFamily="49" charset="-128"/>
                          <a:ea typeface="ＭＳ ゴシック" panose="020B0609070205080204" pitchFamily="49" charset="-128"/>
                        </a:rPr>
                        <a:t>「経済センサス基礎調査」</a:t>
                      </a:r>
                    </a:p>
                  </a:txBody>
                  <a:tcPr/>
                </a:tc>
                <a:extLst>
                  <a:ext uri="{0D108BD9-81ED-4DB2-BD59-A6C34878D82A}">
                    <a16:rowId xmlns:a16="http://schemas.microsoft.com/office/drawing/2014/main" val="547974771"/>
                  </a:ext>
                </a:extLst>
              </a:tr>
              <a:tr h="370840">
                <a:tc>
                  <a:txBody>
                    <a:bodyPr/>
                    <a:lstStyle/>
                    <a:p>
                      <a:r>
                        <a:rPr kumimoji="1" lang="ja-JP" altLang="en-US" sz="2000" dirty="0">
                          <a:latin typeface="ＭＳ ゴシック" panose="020B0609070205080204" pitchFamily="49" charset="-128"/>
                          <a:ea typeface="ＭＳ ゴシック" panose="020B0609070205080204" pitchFamily="49" charset="-128"/>
                        </a:rPr>
                        <a:t>調査対象事業所</a:t>
                      </a:r>
                    </a:p>
                  </a:txBody>
                  <a:tcPr/>
                </a:tc>
                <a:tc>
                  <a:txBody>
                    <a:bodyPr/>
                    <a:lstStyle/>
                    <a:p>
                      <a:r>
                        <a:rPr kumimoji="1" lang="ja-JP" altLang="en-US" sz="2000" dirty="0">
                          <a:latin typeface="ＭＳ ゴシック" panose="020B0609070205080204" pitchFamily="49" charset="-128"/>
                          <a:ea typeface="ＭＳ ゴシック" panose="020B0609070205080204" pitchFamily="49" charset="-128"/>
                        </a:rPr>
                        <a:t>経済産業省が定めた生産品目のうち、生産する一定規模以上の事業所について調査</a:t>
                      </a:r>
                    </a:p>
                  </a:txBody>
                  <a:tcPr/>
                </a:tc>
                <a:tc>
                  <a:txBody>
                    <a:bodyPr/>
                    <a:lstStyle/>
                    <a:p>
                      <a:r>
                        <a:rPr kumimoji="1" lang="ja-JP" altLang="en-US" sz="2000" dirty="0">
                          <a:latin typeface="ＭＳ ゴシック" panose="020B0609070205080204" pitchFamily="49" charset="-128"/>
                          <a:ea typeface="ＭＳ ゴシック" panose="020B0609070205080204" pitchFamily="49" charset="-128"/>
                        </a:rPr>
                        <a:t>売上高の</a:t>
                      </a:r>
                      <a:r>
                        <a:rPr kumimoji="1" lang="en-US" altLang="ja-JP" sz="2000" dirty="0">
                          <a:latin typeface="ＭＳ ゴシック" panose="020B0609070205080204" pitchFamily="49" charset="-128"/>
                          <a:ea typeface="ＭＳ ゴシック" panose="020B0609070205080204" pitchFamily="49" charset="-128"/>
                        </a:rPr>
                        <a:t>9</a:t>
                      </a:r>
                      <a:r>
                        <a:rPr kumimoji="1" lang="ja-JP" altLang="en-US" sz="2000" dirty="0">
                          <a:latin typeface="ＭＳ ゴシック" panose="020B0609070205080204" pitchFamily="49" charset="-128"/>
                          <a:ea typeface="ＭＳ ゴシック" panose="020B0609070205080204" pitchFamily="49" charset="-128"/>
                        </a:rPr>
                        <a:t>割に達するまでの事業所</a:t>
                      </a:r>
                    </a:p>
                  </a:txBody>
                  <a:tcPr/>
                </a:tc>
                <a:extLst>
                  <a:ext uri="{0D108BD9-81ED-4DB2-BD59-A6C34878D82A}">
                    <a16:rowId xmlns:a16="http://schemas.microsoft.com/office/drawing/2014/main" val="156180202"/>
                  </a:ext>
                </a:extLst>
              </a:tr>
            </a:tbl>
          </a:graphicData>
        </a:graphic>
      </p:graphicFrame>
    </p:spTree>
    <p:extLst>
      <p:ext uri="{BB962C8B-B14F-4D97-AF65-F5344CB8AC3E}">
        <p14:creationId xmlns:p14="http://schemas.microsoft.com/office/powerpoint/2010/main" val="909034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BD2754-23F9-0C1E-E89B-333A78F84A8D}"/>
              </a:ext>
            </a:extLst>
          </p:cNvPr>
          <p:cNvSpPr>
            <a:spLocks noGrp="1"/>
          </p:cNvSpPr>
          <p:nvPr>
            <p:ph type="title"/>
          </p:nvPr>
        </p:nvSpPr>
        <p:spPr/>
        <p:txBody>
          <a:bodyPr/>
          <a:lstStyle/>
          <a:p>
            <a:r>
              <a:rPr kumimoji="1" lang="ja-JP" altLang="en-US" dirty="0"/>
              <a:t>標本が</a:t>
            </a:r>
            <a:r>
              <a:rPr lang="ja-JP" altLang="en-US" dirty="0"/>
              <a:t>少ない可能性</a:t>
            </a:r>
            <a:endParaRPr kumimoji="1" lang="ja-JP" altLang="en-US" dirty="0"/>
          </a:p>
        </p:txBody>
      </p:sp>
      <p:pic>
        <p:nvPicPr>
          <p:cNvPr id="5" name="図 4">
            <a:extLst>
              <a:ext uri="{FF2B5EF4-FFF2-40B4-BE49-F238E27FC236}">
                <a16:creationId xmlns:a16="http://schemas.microsoft.com/office/drawing/2014/main" id="{BFEA6B55-EAB9-B59A-90CF-11505950277B}"/>
              </a:ext>
            </a:extLst>
          </p:cNvPr>
          <p:cNvPicPr>
            <a:picLocks noChangeAspect="1"/>
          </p:cNvPicPr>
          <p:nvPr/>
        </p:nvPicPr>
        <p:blipFill>
          <a:blip r:embed="rId2"/>
          <a:stretch>
            <a:fillRect/>
          </a:stretch>
        </p:blipFill>
        <p:spPr>
          <a:xfrm>
            <a:off x="1045275" y="2203958"/>
            <a:ext cx="10308525" cy="2598480"/>
          </a:xfrm>
          <a:prstGeom prst="rect">
            <a:avLst/>
          </a:prstGeom>
        </p:spPr>
      </p:pic>
    </p:spTree>
    <p:extLst>
      <p:ext uri="{BB962C8B-B14F-4D97-AF65-F5344CB8AC3E}">
        <p14:creationId xmlns:p14="http://schemas.microsoft.com/office/powerpoint/2010/main" val="533226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8F760B-AADC-3F30-BEAE-CE34B95EBB3E}"/>
              </a:ext>
            </a:extLst>
          </p:cNvPr>
          <p:cNvSpPr>
            <a:spLocks noGrp="1"/>
          </p:cNvSpPr>
          <p:nvPr>
            <p:ph type="title"/>
          </p:nvPr>
        </p:nvSpPr>
        <p:spPr/>
        <p:txBody>
          <a:bodyPr/>
          <a:lstStyle/>
          <a:p>
            <a:r>
              <a:rPr kumimoji="1" lang="ja-JP" altLang="en-US" dirty="0"/>
              <a:t>第</a:t>
            </a:r>
            <a:r>
              <a:rPr kumimoji="1" lang="en-US" altLang="ja-JP" dirty="0"/>
              <a:t>3</a:t>
            </a:r>
            <a:r>
              <a:rPr kumimoji="1" lang="ja-JP" altLang="en-US" dirty="0"/>
              <a:t>次産業の速報化</a:t>
            </a:r>
          </a:p>
        </p:txBody>
      </p:sp>
      <p:sp>
        <p:nvSpPr>
          <p:cNvPr id="3" name="コンテンツ プレースホルダー 2">
            <a:extLst>
              <a:ext uri="{FF2B5EF4-FFF2-40B4-BE49-F238E27FC236}">
                <a16:creationId xmlns:a16="http://schemas.microsoft.com/office/drawing/2014/main" id="{9A364C44-81E4-2AA3-3683-7CA4028D85DD}"/>
              </a:ext>
            </a:extLst>
          </p:cNvPr>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1356170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52B003-19C8-5470-9EE8-430153D0B481}"/>
              </a:ext>
            </a:extLst>
          </p:cNvPr>
          <p:cNvSpPr>
            <a:spLocks noGrp="1"/>
          </p:cNvSpPr>
          <p:nvPr>
            <p:ph type="title"/>
          </p:nvPr>
        </p:nvSpPr>
        <p:spPr/>
        <p:txBody>
          <a:bodyPr/>
          <a:lstStyle/>
          <a:p>
            <a:r>
              <a:rPr kumimoji="1" lang="ja-JP" altLang="en-US" dirty="0"/>
              <a:t>先行研究</a:t>
            </a:r>
          </a:p>
        </p:txBody>
      </p:sp>
      <p:sp>
        <p:nvSpPr>
          <p:cNvPr id="3" name="コンテンツ プレースホルダー 2">
            <a:extLst>
              <a:ext uri="{FF2B5EF4-FFF2-40B4-BE49-F238E27FC236}">
                <a16:creationId xmlns:a16="http://schemas.microsoft.com/office/drawing/2014/main" id="{BD34141C-8C30-F681-FE2D-7A9A9BBAADCD}"/>
              </a:ext>
            </a:extLst>
          </p:cNvPr>
          <p:cNvSpPr>
            <a:spLocks noGrp="1"/>
          </p:cNvSpPr>
          <p:nvPr>
            <p:ph idx="1"/>
          </p:nvPr>
        </p:nvSpPr>
        <p:spPr/>
        <p:txBody>
          <a:bodyPr/>
          <a:lstStyle/>
          <a:p>
            <a:r>
              <a:rPr kumimoji="1" lang="ja-JP" altLang="en-US" dirty="0"/>
              <a:t>山澤（</a:t>
            </a:r>
            <a:r>
              <a:rPr kumimoji="1" lang="en-US" altLang="ja-JP" dirty="0"/>
              <a:t>2022</a:t>
            </a:r>
            <a:r>
              <a:rPr kumimoji="1" lang="ja-JP" altLang="en-US" dirty="0"/>
              <a:t>）</a:t>
            </a:r>
            <a:endParaRPr kumimoji="1" lang="en-US" altLang="ja-JP" dirty="0"/>
          </a:p>
          <a:p>
            <a:pPr lvl="1"/>
            <a:r>
              <a:rPr lang="ja-JP" altLang="en-US" dirty="0"/>
              <a:t>第</a:t>
            </a:r>
            <a:r>
              <a:rPr lang="en-US" altLang="ja-JP" dirty="0"/>
              <a:t>3</a:t>
            </a:r>
            <a:r>
              <a:rPr lang="ja-JP" altLang="en-US" dirty="0"/>
              <a:t>次産業活動指数の産業をクラスター分析により２つに分ける。</a:t>
            </a:r>
            <a:endParaRPr lang="en-US" altLang="ja-JP" dirty="0"/>
          </a:p>
          <a:p>
            <a:pPr lvl="1"/>
            <a:r>
              <a:rPr kumimoji="1" lang="en-US" altLang="ja-JP" dirty="0"/>
              <a:t>2</a:t>
            </a:r>
            <a:r>
              <a:rPr kumimoji="1" lang="ja-JP" altLang="en-US" dirty="0"/>
              <a:t>つの説明変数で各都道府県の第</a:t>
            </a:r>
            <a:r>
              <a:rPr kumimoji="1" lang="en-US" altLang="ja-JP" dirty="0"/>
              <a:t>3</a:t>
            </a:r>
            <a:r>
              <a:rPr kumimoji="1" lang="ja-JP" altLang="en-US" dirty="0"/>
              <a:t>次産業県内総生産を推定。</a:t>
            </a:r>
            <a:endParaRPr kumimoji="1" lang="en-US" altLang="ja-JP" dirty="0"/>
          </a:p>
          <a:p>
            <a:r>
              <a:rPr lang="fi-FI" altLang="ja-JP" dirty="0"/>
              <a:t>Fujii, Nakata, &amp; Sunakawa,(2025)</a:t>
            </a:r>
          </a:p>
          <a:p>
            <a:pPr lvl="1"/>
            <a:r>
              <a:rPr kumimoji="1" lang="ja-JP" altLang="en-US" dirty="0"/>
              <a:t>第</a:t>
            </a:r>
            <a:r>
              <a:rPr kumimoji="1" lang="en-US" altLang="ja-JP" dirty="0"/>
              <a:t>3</a:t>
            </a:r>
            <a:r>
              <a:rPr kumimoji="1" lang="ja-JP" altLang="en-US" dirty="0"/>
              <a:t>次産業について産業別割合を計算</a:t>
            </a:r>
            <a:endParaRPr kumimoji="1" lang="en-US" altLang="ja-JP" dirty="0"/>
          </a:p>
          <a:p>
            <a:pPr lvl="1"/>
            <a:r>
              <a:rPr lang="ja-JP" altLang="en-US" dirty="0"/>
              <a:t>その比率に応じて第</a:t>
            </a:r>
            <a:r>
              <a:rPr lang="en-US" altLang="ja-JP" dirty="0"/>
              <a:t>3</a:t>
            </a:r>
            <a:r>
              <a:rPr lang="ja-JP" altLang="en-US" dirty="0"/>
              <a:t>次産業活動指数を加重平均</a:t>
            </a:r>
            <a:endParaRPr kumimoji="1" lang="ja-JP" altLang="en-US" dirty="0"/>
          </a:p>
        </p:txBody>
      </p:sp>
    </p:spTree>
    <p:extLst>
      <p:ext uri="{BB962C8B-B14F-4D97-AF65-F5344CB8AC3E}">
        <p14:creationId xmlns:p14="http://schemas.microsoft.com/office/powerpoint/2010/main" val="4033732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2D69A1-C36B-E9CA-3011-B570234F56AF}"/>
              </a:ext>
            </a:extLst>
          </p:cNvPr>
          <p:cNvSpPr>
            <a:spLocks noGrp="1"/>
          </p:cNvSpPr>
          <p:nvPr>
            <p:ph type="title"/>
          </p:nvPr>
        </p:nvSpPr>
        <p:spPr/>
        <p:txBody>
          <a:bodyPr/>
          <a:lstStyle/>
          <a:p>
            <a:r>
              <a:rPr lang="ja-JP" altLang="en-US" dirty="0"/>
              <a:t>深層学習を使って県内総生産を推定</a:t>
            </a:r>
            <a:endParaRPr kumimoji="1" lang="ja-JP" altLang="en-US" dirty="0"/>
          </a:p>
        </p:txBody>
      </p:sp>
      <p:sp>
        <p:nvSpPr>
          <p:cNvPr id="3" name="コンテンツ プレースホルダー 2">
            <a:extLst>
              <a:ext uri="{FF2B5EF4-FFF2-40B4-BE49-F238E27FC236}">
                <a16:creationId xmlns:a16="http://schemas.microsoft.com/office/drawing/2014/main" id="{32B54A57-58B2-F0C9-409B-783034335A29}"/>
              </a:ext>
            </a:extLst>
          </p:cNvPr>
          <p:cNvSpPr>
            <a:spLocks noGrp="1"/>
          </p:cNvSpPr>
          <p:nvPr>
            <p:ph idx="1"/>
          </p:nvPr>
        </p:nvSpPr>
        <p:spPr/>
        <p:txBody>
          <a:bodyPr/>
          <a:lstStyle/>
          <a:p>
            <a:r>
              <a:rPr kumimoji="1" lang="ja-JP" altLang="en-US" dirty="0"/>
              <a:t>年度の数値を月次統計で予測</a:t>
            </a:r>
            <a:endParaRPr kumimoji="1" lang="en-US" altLang="ja-JP" dirty="0"/>
          </a:p>
          <a:p>
            <a:r>
              <a:rPr kumimoji="1" lang="ja-JP" altLang="en-US" dirty="0"/>
              <a:t>深層学習のうち</a:t>
            </a:r>
            <a:r>
              <a:rPr kumimoji="1" lang="en-US" altLang="ja-JP" dirty="0"/>
              <a:t>LSTM</a:t>
            </a:r>
            <a:r>
              <a:rPr kumimoji="1" lang="ja-JP" altLang="en-US" dirty="0"/>
              <a:t>（長期短期記憶）を使用</a:t>
            </a:r>
          </a:p>
        </p:txBody>
      </p:sp>
    </p:spTree>
    <p:extLst>
      <p:ext uri="{BB962C8B-B14F-4D97-AF65-F5344CB8AC3E}">
        <p14:creationId xmlns:p14="http://schemas.microsoft.com/office/powerpoint/2010/main" val="1616071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E58EFB-03D9-A493-8C83-6FAE24CA5919}"/>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BE03F7E9-CAC8-10C0-87D2-FDDD301DD186}"/>
              </a:ext>
            </a:extLst>
          </p:cNvPr>
          <p:cNvSpPr>
            <a:spLocks noGrp="1"/>
          </p:cNvSpPr>
          <p:nvPr>
            <p:ph idx="1"/>
          </p:nvPr>
        </p:nvSpPr>
        <p:spPr/>
        <p:txBody>
          <a:bodyPr>
            <a:normAutofit fontScale="47500" lnSpcReduction="20000"/>
          </a:bodyPr>
          <a:lstStyle/>
          <a:p>
            <a:r>
              <a:rPr kumimoji="1" lang="ja-JP" altLang="en-US" dirty="0"/>
              <a:t>都道府県の県内総生産は、対象年度終了後およそ</a:t>
            </a:r>
            <a:r>
              <a:rPr kumimoji="1" lang="en-US" altLang="ja-JP" dirty="0"/>
              <a:t>2</a:t>
            </a:r>
            <a:r>
              <a:rPr kumimoji="1" lang="ja-JP" altLang="en-US" dirty="0"/>
              <a:t>年半を経て公表されるのが通例であり、その発表の遅れは長年の課題である。この遅延の背景には、「経済構造実態調査」などの基礎統計を利用する限り、迅速化には限界があるという事情がある。</a:t>
            </a:r>
          </a:p>
          <a:p>
            <a:r>
              <a:rPr kumimoji="1" lang="ja-JP" altLang="en-US" dirty="0"/>
              <a:t>一方、国の国内総生産（</a:t>
            </a:r>
            <a:r>
              <a:rPr kumimoji="1" lang="en-US" altLang="ja-JP" dirty="0"/>
              <a:t>GDP</a:t>
            </a:r>
            <a:r>
              <a:rPr kumimoji="1" lang="ja-JP" altLang="en-US" dirty="0"/>
              <a:t>）は、速報性の高い統計を用いて速報値が公表されており、都道府県レベルにおいても同様に速報値を作成・公表することで、この遅延を解消できる可能性がある。</a:t>
            </a:r>
          </a:p>
          <a:p>
            <a:r>
              <a:rPr kumimoji="1" lang="ja-JP" altLang="en-US" dirty="0"/>
              <a:t>しかし、実際には速報値作成への取り組みは後退している。たとえば</a:t>
            </a:r>
            <a:r>
              <a:rPr kumimoji="1" lang="en-US" altLang="ja-JP" dirty="0"/>
              <a:t>2005</a:t>
            </a:r>
            <a:r>
              <a:rPr kumimoji="1" lang="ja-JP" altLang="en-US" dirty="0"/>
              <a:t>年には</a:t>
            </a:r>
            <a:r>
              <a:rPr kumimoji="1" lang="en-US" altLang="ja-JP" dirty="0"/>
              <a:t>10</a:t>
            </a:r>
            <a:r>
              <a:rPr kumimoji="1" lang="ja-JP" altLang="en-US" dirty="0"/>
              <a:t>県が速報値を発表していたが、</a:t>
            </a:r>
            <a:r>
              <a:rPr kumimoji="1" lang="en-US" altLang="ja-JP" dirty="0"/>
              <a:t>2025</a:t>
            </a:r>
            <a:r>
              <a:rPr kumimoji="1" lang="ja-JP" altLang="en-US" dirty="0"/>
              <a:t>年時点では</a:t>
            </a:r>
            <a:r>
              <a:rPr kumimoji="1" lang="en-US" altLang="ja-JP" dirty="0"/>
              <a:t>4</a:t>
            </a:r>
            <a:r>
              <a:rPr kumimoji="1" lang="ja-JP" altLang="en-US" dirty="0"/>
              <a:t>県にまで減少している。この背景には、統計担当者の人員削減に加え、速報値の精度を確保することが困難であるという問題がある。</a:t>
            </a:r>
          </a:p>
          <a:p>
            <a:r>
              <a:rPr kumimoji="1" lang="ja-JP" altLang="en-US" dirty="0"/>
              <a:t>本研究では、速報化を阻害する要因のうち、特に精度確保に焦点を当て、解決策を提示することを目的とする。</a:t>
            </a:r>
          </a:p>
          <a:p>
            <a:r>
              <a:rPr kumimoji="1" lang="ja-JP" altLang="en-US" dirty="0"/>
              <a:t>生産面から県内総生産の速報化を試みた場合、産業別に課題は異なる。第</a:t>
            </a:r>
            <a:r>
              <a:rPr kumimoji="1" lang="en-US" altLang="ja-JP" dirty="0"/>
              <a:t>1</a:t>
            </a:r>
            <a:r>
              <a:rPr kumimoji="1" lang="ja-JP" altLang="en-US" dirty="0"/>
              <a:t>次産業については基礎統計が乏しいが、総生産に占める寄与度が小さいため、速報化への影響は限定的である。第</a:t>
            </a:r>
            <a:r>
              <a:rPr kumimoji="1" lang="en-US" altLang="ja-JP" dirty="0"/>
              <a:t>2</a:t>
            </a:r>
            <a:r>
              <a:rPr kumimoji="1" lang="ja-JP" altLang="en-US" dirty="0"/>
              <a:t>次産業のうち、建設業は「建設総合統計」を用いることで、一定の精度を保ちつつ速報化が可能である。</a:t>
            </a:r>
          </a:p>
          <a:p>
            <a:r>
              <a:rPr kumimoji="1" lang="ja-JP" altLang="en-US" dirty="0"/>
              <a:t>一方、製造業は課題が多い。都道府県別「鉱工業生産指数」と「経済構造実態調査」の結果を比較すると、①都道府県間で乖離幅に差がある、②乖離の大きい県では相関が見られない、あるいは逆相関となる場合がある、③乖離は特定の業種に限定されない</a:t>
            </a:r>
            <a:r>
              <a:rPr kumimoji="1" lang="en-US" altLang="ja-JP" dirty="0"/>
              <a:t>――</a:t>
            </a:r>
            <a:r>
              <a:rPr kumimoji="1" lang="ja-JP" altLang="en-US" dirty="0"/>
              <a:t>などの点が明らかとなった。これらの結果から、都道府県ごとの調査品目の選定方法を見直す必要があると考えられる。</a:t>
            </a:r>
          </a:p>
          <a:p>
            <a:r>
              <a:rPr kumimoji="1" lang="ja-JP" altLang="en-US" dirty="0"/>
              <a:t>第</a:t>
            </a:r>
            <a:r>
              <a:rPr kumimoji="1" lang="en-US" altLang="ja-JP" dirty="0"/>
              <a:t>3</a:t>
            </a:r>
            <a:r>
              <a:rPr kumimoji="1" lang="ja-JP" altLang="en-US" dirty="0"/>
              <a:t>次産業に関しても課題は多い。速報値作成にあたっては、「第</a:t>
            </a:r>
            <a:r>
              <a:rPr kumimoji="1" lang="en-US" altLang="ja-JP" dirty="0"/>
              <a:t>3</a:t>
            </a:r>
            <a:r>
              <a:rPr kumimoji="1" lang="ja-JP" altLang="en-US" dirty="0"/>
              <a:t>次産業活動指数」の活用が想定されるが、同指数は都道府県別には公表されていない。ただし、業種別指数は月次ベースで公表されており、それを活用することで都道府県ごとの速報推計が可能となる。</a:t>
            </a:r>
          </a:p>
          <a:p>
            <a:r>
              <a:rPr kumimoji="1" lang="ja-JP" altLang="en-US" dirty="0"/>
              <a:t>本発表では、深層学習による推定手法を用い、</a:t>
            </a:r>
            <a:r>
              <a:rPr kumimoji="1" lang="en-US" altLang="ja-JP" dirty="0"/>
              <a:t>2001〜2021</a:t>
            </a:r>
            <a:r>
              <a:rPr kumimoji="1" lang="ja-JP" altLang="en-US" dirty="0"/>
              <a:t>年度のデータから第</a:t>
            </a:r>
            <a:r>
              <a:rPr kumimoji="1" lang="en-US" altLang="ja-JP" dirty="0"/>
              <a:t>3</a:t>
            </a:r>
            <a:r>
              <a:rPr kumimoji="1" lang="ja-JP" altLang="en-US" dirty="0"/>
              <a:t>次産業の県内総生産を推計する試みを行った。具体的には、「第</a:t>
            </a:r>
            <a:r>
              <a:rPr kumimoji="1" lang="en-US" altLang="ja-JP" dirty="0"/>
              <a:t>3</a:t>
            </a:r>
            <a:r>
              <a:rPr kumimoji="1" lang="ja-JP" altLang="en-US" dirty="0"/>
              <a:t>次産業活動指数」の業種別月次データを用いて、都道府県別の県民総生産を推定した。過学習を抑制しつつ精度向上を図ることで、速報化に資する推計が可能であることを示した。</a:t>
            </a:r>
          </a:p>
        </p:txBody>
      </p:sp>
    </p:spTree>
    <p:extLst>
      <p:ext uri="{BB962C8B-B14F-4D97-AF65-F5344CB8AC3E}">
        <p14:creationId xmlns:p14="http://schemas.microsoft.com/office/powerpoint/2010/main" val="1950007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08B61A-3845-D6E8-8A87-699A6E4525B1}"/>
              </a:ext>
            </a:extLst>
          </p:cNvPr>
          <p:cNvSpPr>
            <a:spLocks noGrp="1"/>
          </p:cNvSpPr>
          <p:nvPr>
            <p:ph type="title"/>
          </p:nvPr>
        </p:nvSpPr>
        <p:spPr/>
        <p:txBody>
          <a:bodyPr/>
          <a:lstStyle/>
          <a:p>
            <a:r>
              <a:rPr lang="ja-JP" altLang="en-US" dirty="0"/>
              <a:t>県内総生産（第３次産業）基礎統計</a:t>
            </a:r>
            <a:endParaRPr kumimoji="1" lang="ja-JP" altLang="en-US" dirty="0"/>
          </a:p>
        </p:txBody>
      </p:sp>
      <p:graphicFrame>
        <p:nvGraphicFramePr>
          <p:cNvPr id="4" name="コンテンツ プレースホルダー 3">
            <a:extLst>
              <a:ext uri="{FF2B5EF4-FFF2-40B4-BE49-F238E27FC236}">
                <a16:creationId xmlns:a16="http://schemas.microsoft.com/office/drawing/2014/main" id="{34D005C8-A801-E2DA-5BA4-B6AFA536994E}"/>
              </a:ext>
            </a:extLst>
          </p:cNvPr>
          <p:cNvGraphicFramePr>
            <a:graphicFrameLocks noGrp="1"/>
          </p:cNvGraphicFramePr>
          <p:nvPr>
            <p:ph idx="1"/>
            <p:extLst>
              <p:ext uri="{D42A27DB-BD31-4B8C-83A1-F6EECF244321}">
                <p14:modId xmlns:p14="http://schemas.microsoft.com/office/powerpoint/2010/main" val="855395269"/>
              </p:ext>
            </p:extLst>
          </p:nvPr>
        </p:nvGraphicFramePr>
        <p:xfrm>
          <a:off x="838200" y="1760220"/>
          <a:ext cx="9645073" cy="3337560"/>
        </p:xfrm>
        <a:graphic>
          <a:graphicData uri="http://schemas.openxmlformats.org/drawingml/2006/table">
            <a:tbl>
              <a:tblPr firstRow="1" bandRow="1">
                <a:tableStyleId>{5C22544A-7EE6-4342-B048-85BDC9FD1C3A}</a:tableStyleId>
              </a:tblPr>
              <a:tblGrid>
                <a:gridCol w="835110">
                  <a:extLst>
                    <a:ext uri="{9D8B030D-6E8A-4147-A177-3AD203B41FA5}">
                      <a16:colId xmlns:a16="http://schemas.microsoft.com/office/drawing/2014/main" val="1696946114"/>
                    </a:ext>
                  </a:extLst>
                </a:gridCol>
                <a:gridCol w="4703149">
                  <a:extLst>
                    <a:ext uri="{9D8B030D-6E8A-4147-A177-3AD203B41FA5}">
                      <a16:colId xmlns:a16="http://schemas.microsoft.com/office/drawing/2014/main" val="2251550208"/>
                    </a:ext>
                  </a:extLst>
                </a:gridCol>
                <a:gridCol w="2385247">
                  <a:extLst>
                    <a:ext uri="{9D8B030D-6E8A-4147-A177-3AD203B41FA5}">
                      <a16:colId xmlns:a16="http://schemas.microsoft.com/office/drawing/2014/main" val="1297791251"/>
                    </a:ext>
                  </a:extLst>
                </a:gridCol>
                <a:gridCol w="1721567">
                  <a:extLst>
                    <a:ext uri="{9D8B030D-6E8A-4147-A177-3AD203B41FA5}">
                      <a16:colId xmlns:a16="http://schemas.microsoft.com/office/drawing/2014/main" val="258463194"/>
                    </a:ext>
                  </a:extLst>
                </a:gridCol>
              </a:tblGrid>
              <a:tr h="370840">
                <a:tc>
                  <a:txBody>
                    <a:bodyPr/>
                    <a:lstStyle/>
                    <a:p>
                      <a:endParaRPr kumimoji="1" lang="ja-JP" altLang="en-US" dirty="0"/>
                    </a:p>
                  </a:txBody>
                  <a:tcPr/>
                </a:tc>
                <a:tc>
                  <a:txBody>
                    <a:bodyPr/>
                    <a:lstStyle/>
                    <a:p>
                      <a:r>
                        <a:rPr kumimoji="1" lang="ja-JP" altLang="en-US" dirty="0"/>
                        <a:t>変数</a:t>
                      </a:r>
                    </a:p>
                  </a:txBody>
                  <a:tcPr/>
                </a:tc>
                <a:tc>
                  <a:txBody>
                    <a:bodyPr/>
                    <a:lstStyle/>
                    <a:p>
                      <a:r>
                        <a:rPr kumimoji="1" lang="ja-JP" altLang="en-US" dirty="0"/>
                        <a:t>出所</a:t>
                      </a:r>
                    </a:p>
                  </a:txBody>
                  <a:tcPr/>
                </a:tc>
                <a:tc>
                  <a:txBody>
                    <a:bodyPr/>
                    <a:lstStyle/>
                    <a:p>
                      <a:r>
                        <a:rPr kumimoji="1" lang="ja-JP" altLang="en-US" dirty="0"/>
                        <a:t>期種</a:t>
                      </a:r>
                    </a:p>
                  </a:txBody>
                  <a:tcPr/>
                </a:tc>
                <a:extLst>
                  <a:ext uri="{0D108BD9-81ED-4DB2-BD59-A6C34878D82A}">
                    <a16:rowId xmlns:a16="http://schemas.microsoft.com/office/drawing/2014/main" val="2310183322"/>
                  </a:ext>
                </a:extLst>
              </a:tr>
              <a:tr h="370840">
                <a:tc>
                  <a:txBody>
                    <a:bodyPr/>
                    <a:lstStyle/>
                    <a:p>
                      <a:endParaRPr kumimoji="1" lang="ja-JP" altLang="en-US" dirty="0"/>
                    </a:p>
                  </a:txBody>
                  <a:tcPr/>
                </a:tc>
                <a:tc>
                  <a:txBody>
                    <a:bodyPr/>
                    <a:lstStyle/>
                    <a:p>
                      <a:r>
                        <a:rPr kumimoji="1" lang="ja-JP" altLang="en-US" dirty="0"/>
                        <a:t>県内総生産（第３次産業）</a:t>
                      </a:r>
                    </a:p>
                  </a:txBody>
                  <a:tcPr/>
                </a:tc>
                <a:tc>
                  <a:txBody>
                    <a:bodyPr/>
                    <a:lstStyle/>
                    <a:p>
                      <a:r>
                        <a:rPr kumimoji="1" lang="ja-JP" altLang="en-US" dirty="0"/>
                        <a:t>都道府県</a:t>
                      </a:r>
                    </a:p>
                  </a:txBody>
                  <a:tcPr/>
                </a:tc>
                <a:tc>
                  <a:txBody>
                    <a:bodyPr/>
                    <a:lstStyle/>
                    <a:p>
                      <a:r>
                        <a:rPr kumimoji="1" lang="ja-JP" altLang="en-US" dirty="0"/>
                        <a:t>年度</a:t>
                      </a:r>
                    </a:p>
                  </a:txBody>
                  <a:tcPr/>
                </a:tc>
                <a:extLst>
                  <a:ext uri="{0D108BD9-81ED-4DB2-BD59-A6C34878D82A}">
                    <a16:rowId xmlns:a16="http://schemas.microsoft.com/office/drawing/2014/main" val="170965499"/>
                  </a:ext>
                </a:extLst>
              </a:tr>
              <a:tr h="370840">
                <a:tc>
                  <a:txBody>
                    <a:bodyPr/>
                    <a:lstStyle/>
                    <a:p>
                      <a:r>
                        <a:rPr kumimoji="1" lang="en-US" altLang="ja-JP" dirty="0"/>
                        <a:t>1</a:t>
                      </a:r>
                      <a:endParaRPr kumimoji="1" lang="ja-JP" altLang="en-US" dirty="0"/>
                    </a:p>
                  </a:txBody>
                  <a:tcPr/>
                </a:tc>
                <a:tc>
                  <a:txBody>
                    <a:bodyPr/>
                    <a:lstStyle/>
                    <a:p>
                      <a:r>
                        <a:rPr kumimoji="1" lang="en-US" altLang="ja-JP" dirty="0"/>
                        <a:t>RDEI</a:t>
                      </a:r>
                      <a:r>
                        <a:rPr kumimoji="1" lang="ja-JP" altLang="en-US" dirty="0"/>
                        <a:t>（消費）</a:t>
                      </a:r>
                    </a:p>
                  </a:txBody>
                  <a:tcPr/>
                </a:tc>
                <a:tc>
                  <a:txBody>
                    <a:bodyPr/>
                    <a:lstStyle/>
                    <a:p>
                      <a:r>
                        <a:rPr kumimoji="1" lang="ja-JP" altLang="en-US" dirty="0"/>
                        <a:t>内閣府</a:t>
                      </a:r>
                    </a:p>
                  </a:txBody>
                  <a:tcPr/>
                </a:tc>
                <a:tc>
                  <a:txBody>
                    <a:bodyPr/>
                    <a:lstStyle/>
                    <a:p>
                      <a:r>
                        <a:rPr kumimoji="1" lang="ja-JP" altLang="en-US" dirty="0"/>
                        <a:t>月次</a:t>
                      </a:r>
                    </a:p>
                  </a:txBody>
                  <a:tcPr/>
                </a:tc>
                <a:extLst>
                  <a:ext uri="{0D108BD9-81ED-4DB2-BD59-A6C34878D82A}">
                    <a16:rowId xmlns:a16="http://schemas.microsoft.com/office/drawing/2014/main" val="869514353"/>
                  </a:ext>
                </a:extLst>
              </a:tr>
              <a:tr h="370840">
                <a:tc>
                  <a:txBody>
                    <a:bodyPr/>
                    <a:lstStyle/>
                    <a:p>
                      <a:r>
                        <a:rPr kumimoji="1" lang="en-US" altLang="ja-JP" dirty="0"/>
                        <a:t>2</a:t>
                      </a:r>
                      <a:endParaRPr kumimoji="1" lang="ja-JP" altLang="en-US" dirty="0"/>
                    </a:p>
                  </a:txBody>
                  <a:tcPr/>
                </a:tc>
                <a:tc>
                  <a:txBody>
                    <a:bodyPr/>
                    <a:lstStyle/>
                    <a:p>
                      <a:r>
                        <a:rPr kumimoji="1" lang="en-US" altLang="ja-JP" dirty="0"/>
                        <a:t>RDEI</a:t>
                      </a:r>
                      <a:r>
                        <a:rPr kumimoji="1" lang="ja-JP" altLang="en-US" dirty="0"/>
                        <a:t>（住宅投資）</a:t>
                      </a:r>
                    </a:p>
                  </a:txBody>
                  <a:tcPr/>
                </a:tc>
                <a:tc>
                  <a:txBody>
                    <a:bodyPr/>
                    <a:lstStyle/>
                    <a:p>
                      <a:r>
                        <a:rPr kumimoji="1" lang="ja-JP" altLang="en-US" dirty="0"/>
                        <a:t>内閣府</a:t>
                      </a:r>
                    </a:p>
                  </a:txBody>
                  <a:tcPr/>
                </a:tc>
                <a:tc>
                  <a:txBody>
                    <a:bodyPr/>
                    <a:lstStyle/>
                    <a:p>
                      <a:r>
                        <a:rPr kumimoji="1" lang="ja-JP" altLang="en-US" dirty="0"/>
                        <a:t>月次</a:t>
                      </a:r>
                    </a:p>
                  </a:txBody>
                  <a:tcPr/>
                </a:tc>
                <a:extLst>
                  <a:ext uri="{0D108BD9-81ED-4DB2-BD59-A6C34878D82A}">
                    <a16:rowId xmlns:a16="http://schemas.microsoft.com/office/drawing/2014/main" val="1609010406"/>
                  </a:ext>
                </a:extLst>
              </a:tr>
              <a:tr h="370840">
                <a:tc>
                  <a:txBody>
                    <a:bodyPr/>
                    <a:lstStyle/>
                    <a:p>
                      <a:r>
                        <a:rPr kumimoji="1" lang="en-US" altLang="ja-JP" dirty="0"/>
                        <a:t>3</a:t>
                      </a:r>
                      <a:endParaRPr kumimoji="1" lang="ja-JP" altLang="en-US" dirty="0"/>
                    </a:p>
                  </a:txBody>
                  <a:tcPr/>
                </a:tc>
                <a:tc>
                  <a:txBody>
                    <a:bodyPr/>
                    <a:lstStyle/>
                    <a:p>
                      <a:r>
                        <a:rPr kumimoji="1" lang="en-US" altLang="ja-JP" dirty="0"/>
                        <a:t>RDEI</a:t>
                      </a:r>
                      <a:r>
                        <a:rPr kumimoji="1" lang="ja-JP" altLang="en-US" dirty="0"/>
                        <a:t>（民間設備投資）</a:t>
                      </a:r>
                    </a:p>
                  </a:txBody>
                  <a:tcPr/>
                </a:tc>
                <a:tc>
                  <a:txBody>
                    <a:bodyPr/>
                    <a:lstStyle/>
                    <a:p>
                      <a:r>
                        <a:rPr kumimoji="1" lang="ja-JP" altLang="en-US" dirty="0"/>
                        <a:t>内閣府</a:t>
                      </a:r>
                    </a:p>
                  </a:txBody>
                  <a:tcPr/>
                </a:tc>
                <a:tc>
                  <a:txBody>
                    <a:bodyPr/>
                    <a:lstStyle/>
                    <a:p>
                      <a:r>
                        <a:rPr kumimoji="1" lang="ja-JP" altLang="en-US" dirty="0"/>
                        <a:t>月次</a:t>
                      </a:r>
                    </a:p>
                  </a:txBody>
                  <a:tcPr/>
                </a:tc>
                <a:extLst>
                  <a:ext uri="{0D108BD9-81ED-4DB2-BD59-A6C34878D82A}">
                    <a16:rowId xmlns:a16="http://schemas.microsoft.com/office/drawing/2014/main" val="1951762060"/>
                  </a:ext>
                </a:extLst>
              </a:tr>
              <a:tr h="370840">
                <a:tc>
                  <a:txBody>
                    <a:bodyPr/>
                    <a:lstStyle/>
                    <a:p>
                      <a:r>
                        <a:rPr kumimoji="1" lang="en-US" altLang="ja-JP" dirty="0"/>
                        <a:t>4</a:t>
                      </a:r>
                      <a:endParaRPr kumimoji="1" lang="ja-JP" altLang="en-US" dirty="0"/>
                    </a:p>
                  </a:txBody>
                  <a:tcPr/>
                </a:tc>
                <a:tc>
                  <a:txBody>
                    <a:bodyPr/>
                    <a:lstStyle/>
                    <a:p>
                      <a:r>
                        <a:rPr kumimoji="1" lang="en-US" altLang="ja-JP" dirty="0"/>
                        <a:t>RDEI</a:t>
                      </a:r>
                      <a:r>
                        <a:rPr kumimoji="1" lang="ja-JP" altLang="en-US" dirty="0"/>
                        <a:t>（公的固定資本形成）</a:t>
                      </a:r>
                    </a:p>
                  </a:txBody>
                  <a:tcPr/>
                </a:tc>
                <a:tc>
                  <a:txBody>
                    <a:bodyPr/>
                    <a:lstStyle/>
                    <a:p>
                      <a:r>
                        <a:rPr kumimoji="1" lang="ja-JP" altLang="en-US" dirty="0"/>
                        <a:t>内閣府</a:t>
                      </a:r>
                    </a:p>
                  </a:txBody>
                  <a:tcPr/>
                </a:tc>
                <a:tc>
                  <a:txBody>
                    <a:bodyPr/>
                    <a:lstStyle/>
                    <a:p>
                      <a:r>
                        <a:rPr kumimoji="1" lang="ja-JP" altLang="en-US" dirty="0"/>
                        <a:t>月次</a:t>
                      </a:r>
                    </a:p>
                  </a:txBody>
                  <a:tcPr/>
                </a:tc>
                <a:extLst>
                  <a:ext uri="{0D108BD9-81ED-4DB2-BD59-A6C34878D82A}">
                    <a16:rowId xmlns:a16="http://schemas.microsoft.com/office/drawing/2014/main" val="3810530580"/>
                  </a:ext>
                </a:extLst>
              </a:tr>
              <a:tr h="370840">
                <a:tc>
                  <a:txBody>
                    <a:bodyPr/>
                    <a:lstStyle/>
                    <a:p>
                      <a:r>
                        <a:rPr kumimoji="1" lang="en-US" altLang="ja-JP" dirty="0"/>
                        <a:t>5</a:t>
                      </a:r>
                      <a:endParaRPr kumimoji="1" lang="ja-JP" altLang="en-US" dirty="0"/>
                    </a:p>
                  </a:txBody>
                  <a:tcPr/>
                </a:tc>
                <a:tc>
                  <a:txBody>
                    <a:bodyPr/>
                    <a:lstStyle/>
                    <a:p>
                      <a:r>
                        <a:rPr kumimoji="1" lang="ja-JP" altLang="en-US" dirty="0"/>
                        <a:t>鉱工業生産指数</a:t>
                      </a:r>
                    </a:p>
                  </a:txBody>
                  <a:tcPr/>
                </a:tc>
                <a:tc>
                  <a:txBody>
                    <a:bodyPr/>
                    <a:lstStyle/>
                    <a:p>
                      <a:r>
                        <a:rPr kumimoji="1" lang="ja-JP" altLang="en-US" dirty="0"/>
                        <a:t>経済産業省</a:t>
                      </a:r>
                    </a:p>
                  </a:txBody>
                  <a:tcPr/>
                </a:tc>
                <a:tc>
                  <a:txBody>
                    <a:bodyPr/>
                    <a:lstStyle/>
                    <a:p>
                      <a:r>
                        <a:rPr kumimoji="1" lang="ja-JP" altLang="en-US" dirty="0"/>
                        <a:t>月次</a:t>
                      </a:r>
                    </a:p>
                  </a:txBody>
                  <a:tcPr/>
                </a:tc>
                <a:extLst>
                  <a:ext uri="{0D108BD9-81ED-4DB2-BD59-A6C34878D82A}">
                    <a16:rowId xmlns:a16="http://schemas.microsoft.com/office/drawing/2014/main" val="91027385"/>
                  </a:ext>
                </a:extLst>
              </a:tr>
              <a:tr h="370840">
                <a:tc>
                  <a:txBody>
                    <a:bodyPr/>
                    <a:lstStyle/>
                    <a:p>
                      <a:r>
                        <a:rPr kumimoji="1" lang="en-US" altLang="ja-JP" dirty="0"/>
                        <a:t>6</a:t>
                      </a:r>
                      <a:endParaRPr kumimoji="1" lang="ja-JP" altLang="en-US" dirty="0"/>
                    </a:p>
                  </a:txBody>
                  <a:tcPr/>
                </a:tc>
                <a:tc>
                  <a:txBody>
                    <a:bodyPr/>
                    <a:lstStyle/>
                    <a:p>
                      <a:r>
                        <a:rPr kumimoji="1" lang="ja-JP" altLang="en-US" dirty="0"/>
                        <a:t>建設総合統計（建設工事出来高）</a:t>
                      </a:r>
                    </a:p>
                  </a:txBody>
                  <a:tcPr/>
                </a:tc>
                <a:tc>
                  <a:txBody>
                    <a:bodyPr/>
                    <a:lstStyle/>
                    <a:p>
                      <a:r>
                        <a:rPr kumimoji="1" lang="ja-JP" altLang="en-US" dirty="0"/>
                        <a:t>国土交通省</a:t>
                      </a:r>
                    </a:p>
                  </a:txBody>
                  <a:tcPr/>
                </a:tc>
                <a:tc>
                  <a:txBody>
                    <a:bodyPr/>
                    <a:lstStyle/>
                    <a:p>
                      <a:r>
                        <a:rPr kumimoji="1" lang="ja-JP" altLang="en-US" dirty="0"/>
                        <a:t>月次</a:t>
                      </a:r>
                    </a:p>
                  </a:txBody>
                  <a:tcPr/>
                </a:tc>
                <a:extLst>
                  <a:ext uri="{0D108BD9-81ED-4DB2-BD59-A6C34878D82A}">
                    <a16:rowId xmlns:a16="http://schemas.microsoft.com/office/drawing/2014/main" val="1218403379"/>
                  </a:ext>
                </a:extLst>
              </a:tr>
              <a:tr h="370840">
                <a:tc>
                  <a:txBody>
                    <a:bodyPr/>
                    <a:lstStyle/>
                    <a:p>
                      <a:r>
                        <a:rPr kumimoji="1" lang="en-US" altLang="ja-JP" dirty="0"/>
                        <a:t>7</a:t>
                      </a:r>
                      <a:endParaRPr kumimoji="1" lang="ja-JP" altLang="en-US" dirty="0"/>
                    </a:p>
                  </a:txBody>
                  <a:tcPr/>
                </a:tc>
                <a:tc>
                  <a:txBody>
                    <a:bodyPr/>
                    <a:lstStyle/>
                    <a:p>
                      <a:r>
                        <a:rPr kumimoji="1" lang="ja-JP" altLang="en-US" dirty="0"/>
                        <a:t>第３次産業活動指数（全国値のみ）</a:t>
                      </a:r>
                    </a:p>
                  </a:txBody>
                  <a:tcPr/>
                </a:tc>
                <a:tc>
                  <a:txBody>
                    <a:bodyPr/>
                    <a:lstStyle/>
                    <a:p>
                      <a:r>
                        <a:rPr kumimoji="1" lang="ja-JP" altLang="en-US" dirty="0"/>
                        <a:t>経済産業省</a:t>
                      </a:r>
                    </a:p>
                  </a:txBody>
                  <a:tcPr/>
                </a:tc>
                <a:tc>
                  <a:txBody>
                    <a:bodyPr/>
                    <a:lstStyle/>
                    <a:p>
                      <a:r>
                        <a:rPr kumimoji="1" lang="ja-JP" altLang="en-US" dirty="0"/>
                        <a:t>月次</a:t>
                      </a:r>
                    </a:p>
                  </a:txBody>
                  <a:tcPr/>
                </a:tc>
                <a:extLst>
                  <a:ext uri="{0D108BD9-81ED-4DB2-BD59-A6C34878D82A}">
                    <a16:rowId xmlns:a16="http://schemas.microsoft.com/office/drawing/2014/main" val="3041130009"/>
                  </a:ext>
                </a:extLst>
              </a:tr>
            </a:tbl>
          </a:graphicData>
        </a:graphic>
      </p:graphicFrame>
    </p:spTree>
    <p:extLst>
      <p:ext uri="{BB962C8B-B14F-4D97-AF65-F5344CB8AC3E}">
        <p14:creationId xmlns:p14="http://schemas.microsoft.com/office/powerpoint/2010/main" val="1869014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FE8C22-911F-B0FA-F792-38044F3CC53B}"/>
              </a:ext>
            </a:extLst>
          </p:cNvPr>
          <p:cNvSpPr>
            <a:spLocks noGrp="1"/>
          </p:cNvSpPr>
          <p:nvPr>
            <p:ph type="title"/>
          </p:nvPr>
        </p:nvSpPr>
        <p:spPr/>
        <p:txBody>
          <a:bodyPr/>
          <a:lstStyle/>
          <a:p>
            <a:r>
              <a:rPr kumimoji="1" lang="ja-JP" altLang="en-US" sz="44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県内総生産（第３次産業）基礎統計</a:t>
            </a:r>
            <a:endParaRPr kumimoji="1" lang="ja-JP" altLang="en-US" dirty="0"/>
          </a:p>
        </p:txBody>
      </p:sp>
      <p:graphicFrame>
        <p:nvGraphicFramePr>
          <p:cNvPr id="4" name="コンテンツ プレースホルダー 3">
            <a:extLst>
              <a:ext uri="{FF2B5EF4-FFF2-40B4-BE49-F238E27FC236}">
                <a16:creationId xmlns:a16="http://schemas.microsoft.com/office/drawing/2014/main" id="{60C91064-856A-5E50-B00F-DBF567EFA98E}"/>
              </a:ext>
            </a:extLst>
          </p:cNvPr>
          <p:cNvGraphicFramePr>
            <a:graphicFrameLocks noGrp="1"/>
          </p:cNvGraphicFramePr>
          <p:nvPr>
            <p:ph idx="1"/>
            <p:extLst>
              <p:ext uri="{D42A27DB-BD31-4B8C-83A1-F6EECF244321}">
                <p14:modId xmlns:p14="http://schemas.microsoft.com/office/powerpoint/2010/main" val="3281954461"/>
              </p:ext>
            </p:extLst>
          </p:nvPr>
        </p:nvGraphicFramePr>
        <p:xfrm>
          <a:off x="838200" y="1506912"/>
          <a:ext cx="10725729" cy="5090160"/>
        </p:xfrm>
        <a:graphic>
          <a:graphicData uri="http://schemas.openxmlformats.org/drawingml/2006/table">
            <a:tbl>
              <a:tblPr firstRow="1" bandRow="1">
                <a:tableStyleId>{5C22544A-7EE6-4342-B048-85BDC9FD1C3A}</a:tableStyleId>
              </a:tblPr>
              <a:tblGrid>
                <a:gridCol w="507992">
                  <a:extLst>
                    <a:ext uri="{9D8B030D-6E8A-4147-A177-3AD203B41FA5}">
                      <a16:colId xmlns:a16="http://schemas.microsoft.com/office/drawing/2014/main" val="2212038216"/>
                    </a:ext>
                  </a:extLst>
                </a:gridCol>
                <a:gridCol w="2403773">
                  <a:extLst>
                    <a:ext uri="{9D8B030D-6E8A-4147-A177-3AD203B41FA5}">
                      <a16:colId xmlns:a16="http://schemas.microsoft.com/office/drawing/2014/main" val="962120752"/>
                    </a:ext>
                  </a:extLst>
                </a:gridCol>
                <a:gridCol w="4525818">
                  <a:extLst>
                    <a:ext uri="{9D8B030D-6E8A-4147-A177-3AD203B41FA5}">
                      <a16:colId xmlns:a16="http://schemas.microsoft.com/office/drawing/2014/main" val="2448094651"/>
                    </a:ext>
                  </a:extLst>
                </a:gridCol>
                <a:gridCol w="2558473">
                  <a:extLst>
                    <a:ext uri="{9D8B030D-6E8A-4147-A177-3AD203B41FA5}">
                      <a16:colId xmlns:a16="http://schemas.microsoft.com/office/drawing/2014/main" val="745355826"/>
                    </a:ext>
                  </a:extLst>
                </a:gridCol>
                <a:gridCol w="729673">
                  <a:extLst>
                    <a:ext uri="{9D8B030D-6E8A-4147-A177-3AD203B41FA5}">
                      <a16:colId xmlns:a16="http://schemas.microsoft.com/office/drawing/2014/main" val="1312596076"/>
                    </a:ext>
                  </a:extLst>
                </a:gridCol>
              </a:tblGrid>
              <a:tr h="325092">
                <a:tc>
                  <a:txBody>
                    <a:bodyPr/>
                    <a:lstStyle/>
                    <a:p>
                      <a:r>
                        <a:rPr kumimoji="1" lang="ja-JP" altLang="en-US" dirty="0"/>
                        <a:t>番号</a:t>
                      </a:r>
                    </a:p>
                  </a:txBody>
                  <a:tcPr/>
                </a:tc>
                <a:tc>
                  <a:txBody>
                    <a:bodyPr/>
                    <a:lstStyle/>
                    <a:p>
                      <a:r>
                        <a:rPr kumimoji="1" lang="ja-JP" altLang="en-US" dirty="0"/>
                        <a:t>指標</a:t>
                      </a:r>
                    </a:p>
                  </a:txBody>
                  <a:tcPr/>
                </a:tc>
                <a:tc>
                  <a:txBody>
                    <a:bodyPr/>
                    <a:lstStyle/>
                    <a:p>
                      <a:endParaRPr kumimoji="1" lang="ja-JP" altLang="en-US" dirty="0"/>
                    </a:p>
                  </a:txBody>
                  <a:tcPr/>
                </a:tc>
                <a:tc>
                  <a:txBody>
                    <a:bodyPr/>
                    <a:lstStyle/>
                    <a:p>
                      <a:r>
                        <a:rPr kumimoji="1" lang="ja-JP" altLang="en-US" dirty="0"/>
                        <a:t>出所</a:t>
                      </a:r>
                    </a:p>
                  </a:txBody>
                  <a:tcPr/>
                </a:tc>
                <a:tc>
                  <a:txBody>
                    <a:bodyPr/>
                    <a:lstStyle/>
                    <a:p>
                      <a:r>
                        <a:rPr kumimoji="1" lang="ja-JP" altLang="en-US" dirty="0"/>
                        <a:t>期種</a:t>
                      </a:r>
                    </a:p>
                  </a:txBody>
                  <a:tcPr/>
                </a:tc>
                <a:extLst>
                  <a:ext uri="{0D108BD9-81ED-4DB2-BD59-A6C34878D82A}">
                    <a16:rowId xmlns:a16="http://schemas.microsoft.com/office/drawing/2014/main" val="457656935"/>
                  </a:ext>
                </a:extLst>
              </a:tr>
              <a:tr h="370840">
                <a:tc>
                  <a:txBody>
                    <a:bodyPr/>
                    <a:lstStyle/>
                    <a:p>
                      <a:r>
                        <a:rPr kumimoji="1" lang="en-US" altLang="ja-JP" dirty="0"/>
                        <a:t>7</a:t>
                      </a:r>
                      <a:endParaRPr kumimoji="1" lang="ja-JP" altLang="en-US" dirty="0"/>
                    </a:p>
                  </a:txBody>
                  <a:tcPr/>
                </a:tc>
                <a:tc>
                  <a:txBody>
                    <a:bodyPr/>
                    <a:lstStyle/>
                    <a:p>
                      <a:r>
                        <a:rPr kumimoji="1" lang="ja-JP" altLang="en-US" dirty="0"/>
                        <a:t>第３次産業活動指数</a:t>
                      </a:r>
                    </a:p>
                  </a:txBody>
                  <a:tcPr/>
                </a:tc>
                <a:tc>
                  <a:txBody>
                    <a:bodyPr/>
                    <a:lstStyle/>
                    <a:p>
                      <a:pPr algn="l"/>
                      <a:r>
                        <a:rPr kumimoji="1" lang="ja-JP" altLang="en-US" dirty="0"/>
                        <a:t>総合</a:t>
                      </a:r>
                      <a:endParaRPr kumimoji="1" lang="en-US" altLang="ja-JP" dirty="0"/>
                    </a:p>
                  </a:txBody>
                  <a:tcPr/>
                </a:tc>
                <a:tc>
                  <a:txBody>
                    <a:bodyPr/>
                    <a:lstStyle/>
                    <a:p>
                      <a:r>
                        <a:rPr kumimoji="1" lang="ja-JP" altLang="en-US" dirty="0"/>
                        <a:t>経済産業省</a:t>
                      </a:r>
                    </a:p>
                  </a:txBody>
                  <a:tcPr/>
                </a:tc>
                <a:tc>
                  <a:txBody>
                    <a:bodyPr/>
                    <a:lstStyle/>
                    <a:p>
                      <a:r>
                        <a:rPr kumimoji="1" lang="ja-JP" altLang="en-US" dirty="0"/>
                        <a:t>月次</a:t>
                      </a:r>
                    </a:p>
                  </a:txBody>
                  <a:tcPr/>
                </a:tc>
                <a:extLst>
                  <a:ext uri="{0D108BD9-81ED-4DB2-BD59-A6C34878D82A}">
                    <a16:rowId xmlns:a16="http://schemas.microsoft.com/office/drawing/2014/main" val="3026879810"/>
                  </a:ext>
                </a:extLst>
              </a:tr>
              <a:tr h="370840">
                <a:tc>
                  <a:txBody>
                    <a:bodyPr/>
                    <a:lstStyle/>
                    <a:p>
                      <a:r>
                        <a:rPr kumimoji="1" lang="en-US" altLang="ja-JP" dirty="0"/>
                        <a:t>8</a:t>
                      </a:r>
                      <a:endParaRPr kumimoji="1" lang="ja-JP" altLang="en-US" dirty="0"/>
                    </a:p>
                  </a:txBody>
                  <a:tcPr/>
                </a:tc>
                <a:tc>
                  <a:txBody>
                    <a:bodyPr/>
                    <a:lstStyle/>
                    <a:p>
                      <a:pPr algn="ctr" fontAlgn="ctr">
                        <a:buNone/>
                      </a:pPr>
                      <a:r>
                        <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ja-JP" altLang="en-US" sz="1800" u="none" strike="noStrike" dirty="0">
                          <a:effectLst/>
                        </a:rPr>
                        <a:t>電気・ガス・熱供給・水道・廃棄物処理</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r>
                        <a:rPr kumimoji="1" lang="ja-JP" altLang="en-US" dirty="0"/>
                        <a:t>経済産業省</a:t>
                      </a:r>
                    </a:p>
                  </a:txBody>
                  <a:tcPr/>
                </a:tc>
                <a:tc>
                  <a:txBody>
                    <a:bodyPr/>
                    <a:lstStyle/>
                    <a:p>
                      <a:r>
                        <a:rPr kumimoji="1" lang="ja-JP" altLang="en-US" dirty="0"/>
                        <a:t>月次</a:t>
                      </a:r>
                    </a:p>
                  </a:txBody>
                  <a:tcPr/>
                </a:tc>
                <a:extLst>
                  <a:ext uri="{0D108BD9-81ED-4DB2-BD59-A6C34878D82A}">
                    <a16:rowId xmlns:a16="http://schemas.microsoft.com/office/drawing/2014/main" val="88263146"/>
                  </a:ext>
                </a:extLst>
              </a:tr>
              <a:tr h="370840">
                <a:tc>
                  <a:txBody>
                    <a:bodyPr/>
                    <a:lstStyle/>
                    <a:p>
                      <a:r>
                        <a:rPr kumimoji="1" lang="en-US" altLang="ja-JP" dirty="0"/>
                        <a:t>9</a:t>
                      </a:r>
                      <a:endParaRPr kumimoji="1" lang="ja-JP" altLang="en-US" dirty="0"/>
                    </a:p>
                  </a:txBody>
                  <a:tcPr/>
                </a:tc>
                <a:tc>
                  <a:txBody>
                    <a:bodyPr/>
                    <a:lstStyle/>
                    <a:p>
                      <a:pPr algn="ctr" fontAlgn="ctr">
                        <a:buNone/>
                      </a:pPr>
                      <a:r>
                        <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ja-JP" altLang="en-US" sz="1800" u="none" strike="noStrike" dirty="0">
                          <a:effectLst/>
                        </a:rPr>
                        <a:t>情報通信業</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r>
                        <a:rPr kumimoji="1" lang="ja-JP" altLang="en-US" dirty="0"/>
                        <a:t>経済産業省</a:t>
                      </a:r>
                    </a:p>
                  </a:txBody>
                  <a:tcPr/>
                </a:tc>
                <a:tc>
                  <a:txBody>
                    <a:bodyPr/>
                    <a:lstStyle/>
                    <a:p>
                      <a:r>
                        <a:rPr kumimoji="1" lang="ja-JP" altLang="en-US" dirty="0"/>
                        <a:t>月次</a:t>
                      </a:r>
                    </a:p>
                  </a:txBody>
                  <a:tcPr/>
                </a:tc>
                <a:extLst>
                  <a:ext uri="{0D108BD9-81ED-4DB2-BD59-A6C34878D82A}">
                    <a16:rowId xmlns:a16="http://schemas.microsoft.com/office/drawing/2014/main" val="3291448773"/>
                  </a:ext>
                </a:extLst>
              </a:tr>
              <a:tr h="370840">
                <a:tc>
                  <a:txBody>
                    <a:bodyPr/>
                    <a:lstStyle/>
                    <a:p>
                      <a:r>
                        <a:rPr kumimoji="1" lang="en-US" altLang="ja-JP" dirty="0"/>
                        <a:t>10</a:t>
                      </a:r>
                      <a:endParaRPr kumimoji="1" lang="ja-JP" altLang="en-US" dirty="0"/>
                    </a:p>
                  </a:txBody>
                  <a:tcPr/>
                </a:tc>
                <a:tc>
                  <a:txBody>
                    <a:bodyPr/>
                    <a:lstStyle/>
                    <a:p>
                      <a:pPr algn="ctr" fontAlgn="ctr">
                        <a:buNone/>
                      </a:pPr>
                      <a:r>
                        <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zh-TW"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zh-TW" altLang="en-US" sz="1800" u="none" strike="noStrike" dirty="0">
                          <a:effectLst/>
                        </a:rPr>
                        <a:t>運輸業，郵便業</a:t>
                      </a:r>
                      <a:endParaRPr lang="zh-TW"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r>
                        <a:rPr kumimoji="1" lang="ja-JP" altLang="en-US" dirty="0"/>
                        <a:t>経済産業省</a:t>
                      </a:r>
                    </a:p>
                  </a:txBody>
                  <a:tcPr/>
                </a:tc>
                <a:tc>
                  <a:txBody>
                    <a:bodyPr/>
                    <a:lstStyle/>
                    <a:p>
                      <a:r>
                        <a:rPr kumimoji="1" lang="ja-JP" altLang="en-US" dirty="0"/>
                        <a:t>月次</a:t>
                      </a:r>
                    </a:p>
                  </a:txBody>
                  <a:tcPr/>
                </a:tc>
                <a:extLst>
                  <a:ext uri="{0D108BD9-81ED-4DB2-BD59-A6C34878D82A}">
                    <a16:rowId xmlns:a16="http://schemas.microsoft.com/office/drawing/2014/main" val="4199394251"/>
                  </a:ext>
                </a:extLst>
              </a:tr>
              <a:tr h="370840">
                <a:tc>
                  <a:txBody>
                    <a:bodyPr/>
                    <a:lstStyle/>
                    <a:p>
                      <a:r>
                        <a:rPr kumimoji="1" lang="en-US" altLang="ja-JP" dirty="0"/>
                        <a:t>11</a:t>
                      </a:r>
                      <a:endParaRPr kumimoji="1" lang="ja-JP" altLang="en-US" dirty="0"/>
                    </a:p>
                  </a:txBody>
                  <a:tcPr/>
                </a:tc>
                <a:tc>
                  <a:txBody>
                    <a:bodyPr/>
                    <a:lstStyle/>
                    <a:p>
                      <a:pPr algn="ctr" fontAlgn="ctr">
                        <a:buNone/>
                      </a:pPr>
                      <a:r>
                        <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ja-JP" altLang="en-US" sz="1800" u="none" strike="noStrike" dirty="0">
                          <a:effectLst/>
                        </a:rPr>
                        <a:t>卸売業</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r>
                        <a:rPr kumimoji="1" lang="ja-JP" altLang="en-US" dirty="0"/>
                        <a:t>経済産業省</a:t>
                      </a:r>
                    </a:p>
                  </a:txBody>
                  <a:tcPr/>
                </a:tc>
                <a:tc>
                  <a:txBody>
                    <a:bodyPr/>
                    <a:lstStyle/>
                    <a:p>
                      <a:r>
                        <a:rPr kumimoji="1" lang="ja-JP" altLang="en-US" dirty="0"/>
                        <a:t>月次</a:t>
                      </a:r>
                    </a:p>
                  </a:txBody>
                  <a:tcPr/>
                </a:tc>
                <a:extLst>
                  <a:ext uri="{0D108BD9-81ED-4DB2-BD59-A6C34878D82A}">
                    <a16:rowId xmlns:a16="http://schemas.microsoft.com/office/drawing/2014/main" val="276474215"/>
                  </a:ext>
                </a:extLst>
              </a:tr>
              <a:tr h="370840">
                <a:tc>
                  <a:txBody>
                    <a:bodyPr/>
                    <a:lstStyle/>
                    <a:p>
                      <a:r>
                        <a:rPr kumimoji="1" lang="en-US" altLang="ja-JP" dirty="0"/>
                        <a:t>12</a:t>
                      </a:r>
                      <a:endParaRPr kumimoji="1" lang="ja-JP" altLang="en-US" dirty="0"/>
                    </a:p>
                  </a:txBody>
                  <a:tcPr/>
                </a:tc>
                <a:tc>
                  <a:txBody>
                    <a:bodyPr/>
                    <a:lstStyle/>
                    <a:p>
                      <a:pPr algn="ctr" fontAlgn="ctr">
                        <a:buNone/>
                      </a:pPr>
                      <a:r>
                        <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zh-TW"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zh-TW" altLang="en-US" sz="1800" u="none" strike="noStrike" dirty="0">
                          <a:effectLst/>
                        </a:rPr>
                        <a:t>金融業，保険業</a:t>
                      </a:r>
                      <a:endParaRPr lang="zh-TW"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r>
                        <a:rPr kumimoji="1" lang="ja-JP" altLang="en-US" dirty="0"/>
                        <a:t>経済産業省</a:t>
                      </a:r>
                    </a:p>
                  </a:txBody>
                  <a:tcPr/>
                </a:tc>
                <a:tc>
                  <a:txBody>
                    <a:bodyPr/>
                    <a:lstStyle/>
                    <a:p>
                      <a:r>
                        <a:rPr kumimoji="1" lang="ja-JP" altLang="en-US" dirty="0"/>
                        <a:t>月次</a:t>
                      </a:r>
                    </a:p>
                  </a:txBody>
                  <a:tcPr/>
                </a:tc>
                <a:extLst>
                  <a:ext uri="{0D108BD9-81ED-4DB2-BD59-A6C34878D82A}">
                    <a16:rowId xmlns:a16="http://schemas.microsoft.com/office/drawing/2014/main" val="772432030"/>
                  </a:ext>
                </a:extLst>
              </a:tr>
              <a:tr h="370840">
                <a:tc>
                  <a:txBody>
                    <a:bodyPr/>
                    <a:lstStyle/>
                    <a:p>
                      <a:r>
                        <a:rPr kumimoji="1" lang="en-US" altLang="ja-JP" dirty="0"/>
                        <a:t>13</a:t>
                      </a:r>
                      <a:endParaRPr kumimoji="1" lang="ja-JP" altLang="en-US" dirty="0"/>
                    </a:p>
                  </a:txBody>
                  <a:tcPr/>
                </a:tc>
                <a:tc>
                  <a:txBody>
                    <a:bodyPr/>
                    <a:lstStyle/>
                    <a:p>
                      <a:pPr algn="ctr" fontAlgn="ctr">
                        <a:buNone/>
                      </a:pPr>
                      <a:r>
                        <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ja-JP" altLang="en-US" sz="1800" u="none" strike="noStrike" dirty="0">
                          <a:effectLst/>
                        </a:rPr>
                        <a:t>その他サービス</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r>
                        <a:rPr kumimoji="1" lang="ja-JP" altLang="en-US" dirty="0"/>
                        <a:t>経済産業省</a:t>
                      </a:r>
                    </a:p>
                  </a:txBody>
                  <a:tcPr/>
                </a:tc>
                <a:tc>
                  <a:txBody>
                    <a:bodyPr/>
                    <a:lstStyle/>
                    <a:p>
                      <a:r>
                        <a:rPr kumimoji="1" lang="ja-JP" altLang="en-US" dirty="0"/>
                        <a:t>月次</a:t>
                      </a:r>
                    </a:p>
                  </a:txBody>
                  <a:tcPr/>
                </a:tc>
                <a:extLst>
                  <a:ext uri="{0D108BD9-81ED-4DB2-BD59-A6C34878D82A}">
                    <a16:rowId xmlns:a16="http://schemas.microsoft.com/office/drawing/2014/main" val="2129131567"/>
                  </a:ext>
                </a:extLst>
              </a:tr>
              <a:tr h="370840">
                <a:tc>
                  <a:txBody>
                    <a:bodyPr/>
                    <a:lstStyle/>
                    <a:p>
                      <a:r>
                        <a:rPr kumimoji="1" lang="en-US" altLang="ja-JP" dirty="0"/>
                        <a:t>14</a:t>
                      </a:r>
                      <a:endParaRPr kumimoji="1" lang="ja-JP" altLang="en-US" dirty="0"/>
                    </a:p>
                  </a:txBody>
                  <a:tcPr/>
                </a:tc>
                <a:tc>
                  <a:txBody>
                    <a:bodyPr/>
                    <a:lstStyle/>
                    <a:p>
                      <a:pPr algn="ctr" fontAlgn="ctr">
                        <a:buNone/>
                      </a:pPr>
                      <a:r>
                        <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ja-JP" altLang="en-US" sz="1800" u="none" strike="noStrike" dirty="0">
                          <a:effectLst/>
                        </a:rPr>
                        <a:t>専門・科学技術、業務支援サービス業</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r>
                        <a:rPr kumimoji="1" lang="ja-JP" altLang="en-US" dirty="0"/>
                        <a:t>経済産業省</a:t>
                      </a:r>
                    </a:p>
                  </a:txBody>
                  <a:tcPr/>
                </a:tc>
                <a:tc>
                  <a:txBody>
                    <a:bodyPr/>
                    <a:lstStyle/>
                    <a:p>
                      <a:r>
                        <a:rPr kumimoji="1" lang="ja-JP" altLang="en-US" dirty="0"/>
                        <a:t>月次</a:t>
                      </a:r>
                    </a:p>
                  </a:txBody>
                  <a:tcPr/>
                </a:tc>
                <a:extLst>
                  <a:ext uri="{0D108BD9-81ED-4DB2-BD59-A6C34878D82A}">
                    <a16:rowId xmlns:a16="http://schemas.microsoft.com/office/drawing/2014/main" val="2847365245"/>
                  </a:ext>
                </a:extLst>
              </a:tr>
              <a:tr h="370840">
                <a:tc>
                  <a:txBody>
                    <a:bodyPr/>
                    <a:lstStyle/>
                    <a:p>
                      <a:r>
                        <a:rPr kumimoji="1" lang="en-US" altLang="ja-JP" dirty="0"/>
                        <a:t>15</a:t>
                      </a:r>
                      <a:endParaRPr kumimoji="1" lang="ja-JP" altLang="en-US" dirty="0"/>
                    </a:p>
                  </a:txBody>
                  <a:tcPr/>
                </a:tc>
                <a:tc>
                  <a:txBody>
                    <a:bodyPr/>
                    <a:lstStyle/>
                    <a:p>
                      <a:pPr algn="ctr" fontAlgn="ctr">
                        <a:buNone/>
                      </a:pPr>
                      <a:r>
                        <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ja-JP" altLang="en-US" sz="1800" u="none" strike="noStrike" dirty="0">
                          <a:effectLst/>
                        </a:rPr>
                        <a:t>小売業</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r>
                        <a:rPr kumimoji="1" lang="ja-JP" altLang="en-US" dirty="0"/>
                        <a:t>経済産業省</a:t>
                      </a:r>
                    </a:p>
                  </a:txBody>
                  <a:tcPr/>
                </a:tc>
                <a:tc>
                  <a:txBody>
                    <a:bodyPr/>
                    <a:lstStyle/>
                    <a:p>
                      <a:r>
                        <a:rPr kumimoji="1" lang="ja-JP" altLang="en-US" dirty="0"/>
                        <a:t>月次</a:t>
                      </a:r>
                    </a:p>
                  </a:txBody>
                  <a:tcPr/>
                </a:tc>
                <a:extLst>
                  <a:ext uri="{0D108BD9-81ED-4DB2-BD59-A6C34878D82A}">
                    <a16:rowId xmlns:a16="http://schemas.microsoft.com/office/drawing/2014/main" val="325145994"/>
                  </a:ext>
                </a:extLst>
              </a:tr>
              <a:tr h="370840">
                <a:tc>
                  <a:txBody>
                    <a:bodyPr/>
                    <a:lstStyle/>
                    <a:p>
                      <a:r>
                        <a:rPr kumimoji="1" lang="en-US" altLang="ja-JP" dirty="0"/>
                        <a:t>16</a:t>
                      </a:r>
                      <a:endParaRPr kumimoji="1" lang="ja-JP" altLang="en-US" dirty="0"/>
                    </a:p>
                  </a:txBody>
                  <a:tcPr/>
                </a:tc>
                <a:tc>
                  <a:txBody>
                    <a:bodyPr/>
                    <a:lstStyle/>
                    <a:p>
                      <a:pPr algn="ctr" fontAlgn="ctr">
                        <a:buNone/>
                      </a:pPr>
                      <a:r>
                        <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ja-JP" altLang="en-US" sz="1800" u="none" strike="noStrike" dirty="0">
                          <a:effectLst/>
                        </a:rPr>
                        <a:t>不動産業</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r>
                        <a:rPr kumimoji="1" lang="ja-JP" altLang="en-US" dirty="0"/>
                        <a:t>経済産業省</a:t>
                      </a:r>
                    </a:p>
                  </a:txBody>
                  <a:tcPr/>
                </a:tc>
                <a:tc>
                  <a:txBody>
                    <a:bodyPr/>
                    <a:lstStyle/>
                    <a:p>
                      <a:r>
                        <a:rPr kumimoji="1" lang="ja-JP" altLang="en-US" dirty="0"/>
                        <a:t>月次</a:t>
                      </a:r>
                    </a:p>
                  </a:txBody>
                  <a:tcPr/>
                </a:tc>
                <a:extLst>
                  <a:ext uri="{0D108BD9-81ED-4DB2-BD59-A6C34878D82A}">
                    <a16:rowId xmlns:a16="http://schemas.microsoft.com/office/drawing/2014/main" val="338880421"/>
                  </a:ext>
                </a:extLst>
              </a:tr>
              <a:tr h="370840">
                <a:tc>
                  <a:txBody>
                    <a:bodyPr/>
                    <a:lstStyle/>
                    <a:p>
                      <a:r>
                        <a:rPr kumimoji="1" lang="en-US" altLang="ja-JP" dirty="0"/>
                        <a:t>17</a:t>
                      </a:r>
                      <a:endParaRPr kumimoji="1" lang="ja-JP" altLang="en-US" dirty="0"/>
                    </a:p>
                  </a:txBody>
                  <a:tcPr/>
                </a:tc>
                <a:tc>
                  <a:txBody>
                    <a:bodyPr/>
                    <a:lstStyle/>
                    <a:p>
                      <a:pPr algn="ctr" fontAlgn="ctr">
                        <a:buNone/>
                      </a:pPr>
                      <a:r>
                        <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ja-JP" altLang="en-US" sz="1800" u="none" strike="noStrike" dirty="0">
                          <a:effectLst/>
                        </a:rPr>
                        <a:t>保健衛生・社会事業</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r>
                        <a:rPr kumimoji="1" lang="ja-JP" altLang="en-US" dirty="0"/>
                        <a:t>経済産業省</a:t>
                      </a:r>
                    </a:p>
                  </a:txBody>
                  <a:tcPr/>
                </a:tc>
                <a:tc>
                  <a:txBody>
                    <a:bodyPr/>
                    <a:lstStyle/>
                    <a:p>
                      <a:r>
                        <a:rPr kumimoji="1" lang="ja-JP" altLang="en-US" dirty="0"/>
                        <a:t>月次</a:t>
                      </a:r>
                    </a:p>
                  </a:txBody>
                  <a:tcPr/>
                </a:tc>
                <a:extLst>
                  <a:ext uri="{0D108BD9-81ED-4DB2-BD59-A6C34878D82A}">
                    <a16:rowId xmlns:a16="http://schemas.microsoft.com/office/drawing/2014/main" val="3010240829"/>
                  </a:ext>
                </a:extLst>
              </a:tr>
              <a:tr h="370840">
                <a:tc>
                  <a:txBody>
                    <a:bodyPr/>
                    <a:lstStyle/>
                    <a:p>
                      <a:r>
                        <a:rPr kumimoji="1" lang="en-US" altLang="ja-JP" dirty="0"/>
                        <a:t>18</a:t>
                      </a:r>
                      <a:endParaRPr kumimoji="1" lang="ja-JP" altLang="en-US" dirty="0"/>
                    </a:p>
                  </a:txBody>
                  <a:tcPr/>
                </a:tc>
                <a:tc>
                  <a:txBody>
                    <a:bodyPr/>
                    <a:lstStyle/>
                    <a:p>
                      <a:pPr algn="ctr" fontAlgn="ctr">
                        <a:buNone/>
                      </a:pPr>
                      <a:r>
                        <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buNone/>
                      </a:pPr>
                      <a:r>
                        <a:rPr lang="ja-JP" altLang="en-US" sz="1800" u="none" strike="noStrike" dirty="0">
                          <a:effectLst/>
                        </a:rPr>
                        <a:t>宿泊・飲食サービス業</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r>
                        <a:rPr kumimoji="1" lang="ja-JP" altLang="en-US" dirty="0"/>
                        <a:t>経済産業省</a:t>
                      </a:r>
                    </a:p>
                  </a:txBody>
                  <a:tcPr/>
                </a:tc>
                <a:tc>
                  <a:txBody>
                    <a:bodyPr/>
                    <a:lstStyle/>
                    <a:p>
                      <a:r>
                        <a:rPr kumimoji="1" lang="ja-JP" altLang="en-US" dirty="0"/>
                        <a:t>月次</a:t>
                      </a:r>
                    </a:p>
                  </a:txBody>
                  <a:tcPr/>
                </a:tc>
                <a:extLst>
                  <a:ext uri="{0D108BD9-81ED-4DB2-BD59-A6C34878D82A}">
                    <a16:rowId xmlns:a16="http://schemas.microsoft.com/office/drawing/2014/main" val="2883736808"/>
                  </a:ext>
                </a:extLst>
              </a:tr>
            </a:tbl>
          </a:graphicData>
        </a:graphic>
      </p:graphicFrame>
      <p:sp>
        <p:nvSpPr>
          <p:cNvPr id="3" name="テキスト ボックス 2">
            <a:extLst>
              <a:ext uri="{FF2B5EF4-FFF2-40B4-BE49-F238E27FC236}">
                <a16:creationId xmlns:a16="http://schemas.microsoft.com/office/drawing/2014/main" id="{59339782-6A57-9237-87F3-9E93F8DA67CE}"/>
              </a:ext>
            </a:extLst>
          </p:cNvPr>
          <p:cNvSpPr txBox="1"/>
          <p:nvPr/>
        </p:nvSpPr>
        <p:spPr>
          <a:xfrm>
            <a:off x="3300984" y="180459"/>
            <a:ext cx="8052816" cy="369332"/>
          </a:xfrm>
          <a:prstGeom prst="rect">
            <a:avLst/>
          </a:prstGeom>
          <a:noFill/>
        </p:spPr>
        <p:txBody>
          <a:bodyPr wrap="square" rtlCol="0">
            <a:spAutoFit/>
          </a:bodyPr>
          <a:lstStyle/>
          <a:p>
            <a:r>
              <a:rPr lang="ja-JP" altLang="en-US" dirty="0"/>
              <a:t>すべての都道府県に全国値を使用。業種は県内経済計算の分類に組み替え</a:t>
            </a:r>
            <a:endParaRPr kumimoji="1" lang="ja-JP" altLang="en-US" dirty="0"/>
          </a:p>
        </p:txBody>
      </p:sp>
    </p:spTree>
    <p:extLst>
      <p:ext uri="{BB962C8B-B14F-4D97-AF65-F5344CB8AC3E}">
        <p14:creationId xmlns:p14="http://schemas.microsoft.com/office/powerpoint/2010/main" val="4274234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A32EF7-09B6-EA6C-475A-EF3EB36A46D1}"/>
              </a:ext>
            </a:extLst>
          </p:cNvPr>
          <p:cNvSpPr>
            <a:spLocks noGrp="1"/>
          </p:cNvSpPr>
          <p:nvPr>
            <p:ph type="title"/>
          </p:nvPr>
        </p:nvSpPr>
        <p:spPr/>
        <p:txBody>
          <a:bodyPr/>
          <a:lstStyle/>
          <a:p>
            <a:r>
              <a:rPr kumimoji="1" lang="ja-JP" altLang="en-US" dirty="0"/>
              <a:t>深層学習（</a:t>
            </a:r>
            <a:r>
              <a:rPr kumimoji="1" lang="en-US" altLang="ja-JP" dirty="0"/>
              <a:t>LSTM)</a:t>
            </a:r>
            <a:r>
              <a:rPr kumimoji="1" lang="ja-JP" altLang="en-US" dirty="0"/>
              <a:t>を使う理由</a:t>
            </a:r>
          </a:p>
        </p:txBody>
      </p:sp>
      <p:sp>
        <p:nvSpPr>
          <p:cNvPr id="3" name="コンテンツ プレースホルダー 2">
            <a:extLst>
              <a:ext uri="{FF2B5EF4-FFF2-40B4-BE49-F238E27FC236}">
                <a16:creationId xmlns:a16="http://schemas.microsoft.com/office/drawing/2014/main" id="{B985C14E-9982-E405-E4B4-F07687BB626C}"/>
              </a:ext>
            </a:extLst>
          </p:cNvPr>
          <p:cNvSpPr>
            <a:spLocks noGrp="1"/>
          </p:cNvSpPr>
          <p:nvPr>
            <p:ph idx="1"/>
          </p:nvPr>
        </p:nvSpPr>
        <p:spPr/>
        <p:txBody>
          <a:bodyPr>
            <a:normAutofit/>
          </a:bodyPr>
          <a:lstStyle/>
          <a:p>
            <a:r>
              <a:rPr lang="ja-JP" altLang="en-US" b="1" dirty="0"/>
              <a:t>長期依存関係を捉えられる</a:t>
            </a:r>
            <a:br>
              <a:rPr lang="ja-JP" altLang="en-US" dirty="0"/>
            </a:br>
            <a:r>
              <a:rPr lang="ja-JP" altLang="en-US" dirty="0"/>
              <a:t>長期記憶が保持できる。</a:t>
            </a:r>
          </a:p>
          <a:p>
            <a:r>
              <a:rPr lang="ja-JP" altLang="en-US" b="1" dirty="0"/>
              <a:t>非線形な関係をモデル化できる</a:t>
            </a:r>
            <a:endParaRPr lang="en-US" altLang="ja-JP" b="1" dirty="0"/>
          </a:p>
          <a:p>
            <a:pPr marL="0" indent="0">
              <a:buNone/>
            </a:pPr>
            <a:r>
              <a:rPr lang="ja-JP" altLang="en-US" dirty="0"/>
              <a:t>　係数の数が多く、柔軟なモデルを作ることができる。</a:t>
            </a:r>
          </a:p>
          <a:p>
            <a:r>
              <a:rPr lang="ja-JP" altLang="en-US" b="1" dirty="0"/>
              <a:t>ノイズに強い</a:t>
            </a:r>
            <a:br>
              <a:rPr lang="ja-JP" altLang="en-US" dirty="0"/>
            </a:br>
            <a:r>
              <a:rPr lang="en-US" altLang="ja-JP" dirty="0"/>
              <a:t>LSTM</a:t>
            </a:r>
            <a:r>
              <a:rPr lang="ja-JP" altLang="en-US" dirty="0"/>
              <a:t>はデータパターンを柔軟に学習できるため、金融危機、新型コロナウイルスの影響などのノイズを吸収できる。</a:t>
            </a:r>
          </a:p>
          <a:p>
            <a:r>
              <a:rPr lang="ja-JP" altLang="en-US" b="1" dirty="0"/>
              <a:t>複数の特徴量を同時に扱える</a:t>
            </a:r>
            <a:br>
              <a:rPr lang="ja-JP" altLang="en-US" dirty="0"/>
            </a:br>
            <a:r>
              <a:rPr lang="ja-JP" altLang="en-US" dirty="0"/>
              <a:t>多変量の予測が可能。</a:t>
            </a:r>
          </a:p>
        </p:txBody>
      </p:sp>
    </p:spTree>
    <p:extLst>
      <p:ext uri="{BB962C8B-B14F-4D97-AF65-F5344CB8AC3E}">
        <p14:creationId xmlns:p14="http://schemas.microsoft.com/office/powerpoint/2010/main" val="3026034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49AE2E-AAB6-6700-9185-A732FF8CF431}"/>
              </a:ext>
            </a:extLst>
          </p:cNvPr>
          <p:cNvSpPr>
            <a:spLocks noGrp="1"/>
          </p:cNvSpPr>
          <p:nvPr>
            <p:ph type="title"/>
          </p:nvPr>
        </p:nvSpPr>
        <p:spPr/>
        <p:txBody>
          <a:bodyPr>
            <a:normAutofit/>
          </a:bodyPr>
          <a:lstStyle/>
          <a:p>
            <a:r>
              <a:rPr kumimoji="1" lang="en-US" altLang="ja-JP" sz="4000" dirty="0"/>
              <a:t>RNN</a:t>
            </a:r>
            <a:r>
              <a:rPr kumimoji="1" lang="ja-JP" altLang="en-US" sz="4000" dirty="0"/>
              <a:t>（リカレントニューラルネットワーク）によるサインカーブの推定</a:t>
            </a:r>
          </a:p>
        </p:txBody>
      </p:sp>
      <p:pic>
        <p:nvPicPr>
          <p:cNvPr id="4" name="コンテンツ プレースホルダー 3">
            <a:extLst>
              <a:ext uri="{FF2B5EF4-FFF2-40B4-BE49-F238E27FC236}">
                <a16:creationId xmlns:a16="http://schemas.microsoft.com/office/drawing/2014/main" id="{AE09873D-74B5-E6E9-7494-BB86FCB40AEE}"/>
              </a:ext>
            </a:extLst>
          </p:cNvPr>
          <p:cNvPicPr>
            <a:picLocks noGrp="1" noChangeAspect="1"/>
          </p:cNvPicPr>
          <p:nvPr>
            <p:ph idx="1"/>
          </p:nvPr>
        </p:nvPicPr>
        <p:blipFill>
          <a:blip r:embed="rId2"/>
          <a:stretch>
            <a:fillRect/>
          </a:stretch>
        </p:blipFill>
        <p:spPr>
          <a:xfrm>
            <a:off x="697491" y="1727928"/>
            <a:ext cx="3389102" cy="2503934"/>
          </a:xfrm>
          <a:prstGeom prst="rect">
            <a:avLst/>
          </a:prstGeom>
        </p:spPr>
      </p:pic>
      <p:pic>
        <p:nvPicPr>
          <p:cNvPr id="5" name="図 4">
            <a:extLst>
              <a:ext uri="{FF2B5EF4-FFF2-40B4-BE49-F238E27FC236}">
                <a16:creationId xmlns:a16="http://schemas.microsoft.com/office/drawing/2014/main" id="{5933289E-9663-4982-E056-C523F58E0D46}"/>
              </a:ext>
            </a:extLst>
          </p:cNvPr>
          <p:cNvPicPr>
            <a:picLocks noChangeAspect="1"/>
          </p:cNvPicPr>
          <p:nvPr/>
        </p:nvPicPr>
        <p:blipFill>
          <a:blip r:embed="rId3"/>
          <a:stretch>
            <a:fillRect/>
          </a:stretch>
        </p:blipFill>
        <p:spPr>
          <a:xfrm>
            <a:off x="4171673" y="1690688"/>
            <a:ext cx="3439507" cy="2541174"/>
          </a:xfrm>
          <a:prstGeom prst="rect">
            <a:avLst/>
          </a:prstGeom>
        </p:spPr>
      </p:pic>
      <p:pic>
        <p:nvPicPr>
          <p:cNvPr id="6" name="図 5">
            <a:extLst>
              <a:ext uri="{FF2B5EF4-FFF2-40B4-BE49-F238E27FC236}">
                <a16:creationId xmlns:a16="http://schemas.microsoft.com/office/drawing/2014/main" id="{1C7A6DCD-23F9-E62B-6E65-6C4D98DC8B8C}"/>
              </a:ext>
            </a:extLst>
          </p:cNvPr>
          <p:cNvPicPr>
            <a:picLocks noChangeAspect="1"/>
          </p:cNvPicPr>
          <p:nvPr/>
        </p:nvPicPr>
        <p:blipFill>
          <a:blip r:embed="rId4"/>
          <a:stretch>
            <a:fillRect/>
          </a:stretch>
        </p:blipFill>
        <p:spPr>
          <a:xfrm>
            <a:off x="7611179" y="1690688"/>
            <a:ext cx="3629151" cy="2681287"/>
          </a:xfrm>
          <a:prstGeom prst="rect">
            <a:avLst/>
          </a:prstGeom>
        </p:spPr>
      </p:pic>
      <p:pic>
        <p:nvPicPr>
          <p:cNvPr id="7" name="図 6">
            <a:extLst>
              <a:ext uri="{FF2B5EF4-FFF2-40B4-BE49-F238E27FC236}">
                <a16:creationId xmlns:a16="http://schemas.microsoft.com/office/drawing/2014/main" id="{8D58D508-DFE3-7378-B25A-347FBDD7A783}"/>
              </a:ext>
            </a:extLst>
          </p:cNvPr>
          <p:cNvPicPr>
            <a:picLocks noChangeAspect="1"/>
          </p:cNvPicPr>
          <p:nvPr/>
        </p:nvPicPr>
        <p:blipFill>
          <a:blip r:embed="rId5"/>
          <a:stretch>
            <a:fillRect/>
          </a:stretch>
        </p:blipFill>
        <p:spPr>
          <a:xfrm>
            <a:off x="4247280" y="4354067"/>
            <a:ext cx="3389100" cy="2503933"/>
          </a:xfrm>
          <a:prstGeom prst="rect">
            <a:avLst/>
          </a:prstGeom>
        </p:spPr>
      </p:pic>
      <p:pic>
        <p:nvPicPr>
          <p:cNvPr id="8" name="図 7">
            <a:extLst>
              <a:ext uri="{FF2B5EF4-FFF2-40B4-BE49-F238E27FC236}">
                <a16:creationId xmlns:a16="http://schemas.microsoft.com/office/drawing/2014/main" id="{F9DC178F-9176-7316-5496-A9B7EBA18DB3}"/>
              </a:ext>
            </a:extLst>
          </p:cNvPr>
          <p:cNvPicPr>
            <a:picLocks noChangeAspect="1"/>
          </p:cNvPicPr>
          <p:nvPr/>
        </p:nvPicPr>
        <p:blipFill>
          <a:blip r:embed="rId6"/>
          <a:stretch>
            <a:fillRect/>
          </a:stretch>
        </p:blipFill>
        <p:spPr>
          <a:xfrm>
            <a:off x="672289" y="4316827"/>
            <a:ext cx="3439505" cy="2541173"/>
          </a:xfrm>
          <a:prstGeom prst="rect">
            <a:avLst/>
          </a:prstGeom>
        </p:spPr>
      </p:pic>
    </p:spTree>
    <p:extLst>
      <p:ext uri="{BB962C8B-B14F-4D97-AF65-F5344CB8AC3E}">
        <p14:creationId xmlns:p14="http://schemas.microsoft.com/office/powerpoint/2010/main" val="1892822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4ADDF3-B9F5-8A3D-97C2-E3AE8D51BAA0}"/>
              </a:ext>
            </a:extLst>
          </p:cNvPr>
          <p:cNvSpPr>
            <a:spLocks noGrp="1"/>
          </p:cNvSpPr>
          <p:nvPr>
            <p:ph type="title"/>
          </p:nvPr>
        </p:nvSpPr>
        <p:spPr/>
        <p:txBody>
          <a:bodyPr/>
          <a:lstStyle/>
          <a:p>
            <a:r>
              <a:rPr lang="ja-JP" altLang="en-US" dirty="0"/>
              <a:t>先行研究（</a:t>
            </a:r>
            <a:r>
              <a:rPr lang="en-US" altLang="ja-JP" dirty="0"/>
              <a:t>LSTM</a:t>
            </a:r>
            <a:r>
              <a:rPr lang="ja-JP" altLang="en-US" dirty="0"/>
              <a:t>関連</a:t>
            </a:r>
            <a:r>
              <a:rPr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3A8D33FE-9CCF-8F59-E705-48955CBB08DB}"/>
              </a:ext>
            </a:extLst>
          </p:cNvPr>
          <p:cNvSpPr>
            <a:spLocks noGrp="1"/>
          </p:cNvSpPr>
          <p:nvPr>
            <p:ph idx="1"/>
          </p:nvPr>
        </p:nvSpPr>
        <p:spPr>
          <a:xfrm>
            <a:off x="720436" y="1690688"/>
            <a:ext cx="10633364" cy="5005533"/>
          </a:xfrm>
        </p:spPr>
        <p:txBody>
          <a:bodyPr>
            <a:normAutofit fontScale="92500" lnSpcReduction="10000"/>
          </a:bodyPr>
          <a:lstStyle/>
          <a:p>
            <a:r>
              <a:rPr kumimoji="1" lang="en-US" altLang="ja-JP" dirty="0"/>
              <a:t>Shin-Lin Lin</a:t>
            </a:r>
            <a:r>
              <a:rPr kumimoji="1" lang="ja-JP" altLang="en-US" dirty="0"/>
              <a:t>（</a:t>
            </a:r>
            <a:r>
              <a:rPr kumimoji="1" lang="en-US" altLang="ja-JP" dirty="0"/>
              <a:t>2022</a:t>
            </a:r>
            <a:r>
              <a:rPr kumimoji="1" lang="ja-JP" altLang="en-US" dirty="0"/>
              <a:t>）　米国の実質</a:t>
            </a:r>
            <a:r>
              <a:rPr kumimoji="1" lang="en-US" altLang="ja-JP" dirty="0"/>
              <a:t>GDP</a:t>
            </a:r>
            <a:r>
              <a:rPr kumimoji="1" lang="ja-JP" altLang="en-US" dirty="0"/>
              <a:t>成長率を周期別に予測</a:t>
            </a:r>
            <a:endParaRPr kumimoji="1" lang="en-US" altLang="ja-JP" dirty="0"/>
          </a:p>
          <a:p>
            <a:r>
              <a:rPr kumimoji="1" lang="en-US" altLang="ja-JP" dirty="0" err="1"/>
              <a:t>J.Laborda</a:t>
            </a:r>
            <a:r>
              <a:rPr kumimoji="1" lang="en-US" altLang="ja-JP" dirty="0"/>
              <a:t> et.al(2023)</a:t>
            </a:r>
            <a:r>
              <a:rPr lang="ja-JP" altLang="en-US" dirty="0"/>
              <a:t>　</a:t>
            </a:r>
            <a:r>
              <a:rPr kumimoji="1" lang="en-US" altLang="ja-JP" dirty="0"/>
              <a:t>OECD</a:t>
            </a:r>
            <a:r>
              <a:rPr kumimoji="1" lang="ja-JP" altLang="en-US" dirty="0"/>
              <a:t>加盟</a:t>
            </a:r>
            <a:r>
              <a:rPr kumimoji="1" lang="en-US" altLang="ja-JP" dirty="0"/>
              <a:t>25</a:t>
            </a:r>
            <a:r>
              <a:rPr kumimoji="1" lang="ja-JP" altLang="en-US" dirty="0"/>
              <a:t>ヵ国の</a:t>
            </a:r>
            <a:r>
              <a:rPr kumimoji="1" lang="en-US" altLang="ja-JP" dirty="0"/>
              <a:t>GDP</a:t>
            </a:r>
            <a:r>
              <a:rPr kumimoji="1" lang="ja-JP" altLang="en-US" dirty="0"/>
              <a:t>を同時に予測する手法を提案。</a:t>
            </a:r>
          </a:p>
          <a:p>
            <a:r>
              <a:rPr kumimoji="1" lang="en-US" altLang="ja-JP" dirty="0" err="1"/>
              <a:t>Haqing</a:t>
            </a:r>
            <a:r>
              <a:rPr kumimoji="1" lang="en-US" altLang="ja-JP" dirty="0"/>
              <a:t> et. al(2024)</a:t>
            </a:r>
            <a:r>
              <a:rPr lang="ja-JP" altLang="en-US" dirty="0"/>
              <a:t>　</a:t>
            </a:r>
            <a:r>
              <a:rPr kumimoji="1" lang="ja-JP" altLang="en-US" dirty="0"/>
              <a:t>複数国の</a:t>
            </a:r>
            <a:r>
              <a:rPr kumimoji="1" lang="en-US" altLang="ja-JP" dirty="0"/>
              <a:t>GDP</a:t>
            </a:r>
            <a:r>
              <a:rPr kumimoji="1" lang="ja-JP" altLang="en-US" dirty="0"/>
              <a:t>成長率予測に関し、過去の</a:t>
            </a:r>
            <a:r>
              <a:rPr kumimoji="1" lang="en-US" altLang="ja-JP" dirty="0"/>
              <a:t>GDP</a:t>
            </a:r>
            <a:r>
              <a:rPr kumimoji="1" lang="ja-JP" altLang="en-US" dirty="0"/>
              <a:t>成長率データを用いる場合は線形回帰モデルの方が精度が高いが、ほかの経済変数を加えた場合は深層学習の方が精度が高い。</a:t>
            </a:r>
            <a:endParaRPr kumimoji="1" lang="en-US" altLang="ja-JP" dirty="0"/>
          </a:p>
          <a:p>
            <a:r>
              <a:rPr kumimoji="1" lang="en-US" altLang="ja-JP" dirty="0" err="1"/>
              <a:t>TianyiWang</a:t>
            </a:r>
            <a:r>
              <a:rPr kumimoji="1" lang="en-US" altLang="ja-JP" dirty="0"/>
              <a:t> et.al(2024)</a:t>
            </a:r>
            <a:r>
              <a:rPr kumimoji="1" lang="ja-JP" altLang="en-US" dirty="0"/>
              <a:t>は、</a:t>
            </a:r>
            <a:r>
              <a:rPr kumimoji="1" lang="en-US" altLang="ja-JP" dirty="0"/>
              <a:t>13</a:t>
            </a:r>
            <a:r>
              <a:rPr kumimoji="1" lang="ja-JP" altLang="en-US" dirty="0"/>
              <a:t>ヵ国で</a:t>
            </a:r>
            <a:r>
              <a:rPr kumimoji="1" lang="en-US" altLang="ja-JP" dirty="0"/>
              <a:t>10</a:t>
            </a:r>
            <a:r>
              <a:rPr kumimoji="1" lang="ja-JP" altLang="en-US" dirty="0"/>
              <a:t>年先までの</a:t>
            </a:r>
            <a:r>
              <a:rPr kumimoji="1" lang="en-US" altLang="ja-JP" dirty="0"/>
              <a:t>GDP</a:t>
            </a:r>
            <a:r>
              <a:rPr kumimoji="1" lang="ja-JP" altLang="en-US" dirty="0"/>
              <a:t>成長率の長期予測。</a:t>
            </a:r>
            <a:r>
              <a:rPr kumimoji="1" lang="en-US" altLang="ja-JP" dirty="0"/>
              <a:t>LSTM</a:t>
            </a:r>
            <a:r>
              <a:rPr kumimoji="1" lang="ja-JP" altLang="en-US" dirty="0"/>
              <a:t>、双方向</a:t>
            </a:r>
            <a:r>
              <a:rPr kumimoji="1" lang="en-US" altLang="ja-JP" dirty="0"/>
              <a:t>LSTM</a:t>
            </a:r>
            <a:r>
              <a:rPr kumimoji="1" lang="ja-JP" altLang="en-US" dirty="0"/>
              <a:t>、エンコーダー・デコーダ</a:t>
            </a:r>
            <a:r>
              <a:rPr kumimoji="1" lang="en-US" altLang="ja-JP" dirty="0"/>
              <a:t>LSTN</a:t>
            </a:r>
            <a:r>
              <a:rPr kumimoji="1" lang="ja-JP" altLang="en-US" dirty="0"/>
              <a:t>、</a:t>
            </a:r>
            <a:r>
              <a:rPr kumimoji="1" lang="en-US" altLang="ja-JP" dirty="0"/>
              <a:t>CNN</a:t>
            </a:r>
            <a:r>
              <a:rPr kumimoji="1" lang="ja-JP" altLang="en-US" dirty="0"/>
              <a:t>など。</a:t>
            </a:r>
          </a:p>
          <a:p>
            <a:r>
              <a:rPr kumimoji="1" lang="en-US" altLang="ja-JP" dirty="0"/>
              <a:t>Németh</a:t>
            </a:r>
            <a:r>
              <a:rPr kumimoji="1" lang="ja-JP" altLang="en-US" dirty="0"/>
              <a:t>・</a:t>
            </a:r>
            <a:r>
              <a:rPr kumimoji="1" lang="en-US" altLang="ja-JP" dirty="0"/>
              <a:t>Hadházi (2024)</a:t>
            </a:r>
            <a:r>
              <a:rPr kumimoji="1" lang="ja-JP" altLang="en-US" dirty="0"/>
              <a:t>は、予測分布も含んだ</a:t>
            </a:r>
            <a:r>
              <a:rPr kumimoji="1" lang="en-US" altLang="ja-JP" dirty="0"/>
              <a:t>GDP</a:t>
            </a:r>
            <a:r>
              <a:rPr kumimoji="1" lang="ja-JP" altLang="en-US" dirty="0"/>
              <a:t>成長率のナウキャストを試みた。米国四半期</a:t>
            </a:r>
            <a:r>
              <a:rPr kumimoji="1" lang="en-US" altLang="ja-JP" dirty="0"/>
              <a:t>GDP</a:t>
            </a:r>
            <a:r>
              <a:rPr kumimoji="1" lang="ja-JP" altLang="en-US" dirty="0"/>
              <a:t>成長率を対象とした。</a:t>
            </a:r>
          </a:p>
          <a:p>
            <a:r>
              <a:rPr kumimoji="1" lang="en-US" altLang="ja-JP" dirty="0" err="1"/>
              <a:t>LanDong</a:t>
            </a:r>
            <a:r>
              <a:rPr kumimoji="1" lang="en-US" altLang="ja-JP" dirty="0"/>
              <a:t> </a:t>
            </a:r>
            <a:r>
              <a:rPr kumimoji="1" lang="en-US" altLang="ja-JP" dirty="0" err="1"/>
              <a:t>Thi</a:t>
            </a:r>
            <a:r>
              <a:rPr kumimoji="1" lang="en-US" altLang="ja-JP" dirty="0"/>
              <a:t> Ngoc et.al(2025)</a:t>
            </a:r>
            <a:r>
              <a:rPr kumimoji="1" lang="ja-JP" altLang="en-US" dirty="0"/>
              <a:t>では、</a:t>
            </a:r>
            <a:r>
              <a:rPr kumimoji="1" lang="en-US" altLang="ja-JP" dirty="0"/>
              <a:t>PAA―LSTM</a:t>
            </a:r>
            <a:r>
              <a:rPr kumimoji="1" lang="ja-JP" altLang="en-US" dirty="0"/>
              <a:t>という手法を提案している。経済局面にも注意しながら、</a:t>
            </a:r>
            <a:r>
              <a:rPr kumimoji="1" lang="en-US" altLang="ja-JP" dirty="0"/>
              <a:t>GDP</a:t>
            </a:r>
            <a:r>
              <a:rPr kumimoji="1" lang="ja-JP" altLang="en-US" dirty="0"/>
              <a:t>データを予測。</a:t>
            </a:r>
          </a:p>
          <a:p>
            <a:endParaRPr kumimoji="1" lang="ja-JP" altLang="en-US" dirty="0"/>
          </a:p>
        </p:txBody>
      </p:sp>
    </p:spTree>
    <p:extLst>
      <p:ext uri="{BB962C8B-B14F-4D97-AF65-F5344CB8AC3E}">
        <p14:creationId xmlns:p14="http://schemas.microsoft.com/office/powerpoint/2010/main" val="70873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8FEE4F-79AC-A3B3-E8FD-8B4EBB76E2E4}"/>
              </a:ext>
            </a:extLst>
          </p:cNvPr>
          <p:cNvSpPr>
            <a:spLocks noGrp="1"/>
          </p:cNvSpPr>
          <p:nvPr>
            <p:ph type="title"/>
          </p:nvPr>
        </p:nvSpPr>
        <p:spPr/>
        <p:txBody>
          <a:bodyPr/>
          <a:lstStyle/>
          <a:p>
            <a:r>
              <a:rPr kumimoji="1" lang="en-US" altLang="ja-JP" dirty="0"/>
              <a:t>LSTM</a:t>
            </a:r>
            <a:r>
              <a:rPr kumimoji="1" lang="ja-JP" altLang="en-US" dirty="0"/>
              <a:t>とは</a:t>
            </a:r>
          </a:p>
        </p:txBody>
      </p:sp>
      <p:pic>
        <p:nvPicPr>
          <p:cNvPr id="3" name="図 2">
            <a:extLst>
              <a:ext uri="{FF2B5EF4-FFF2-40B4-BE49-F238E27FC236}">
                <a16:creationId xmlns:a16="http://schemas.microsoft.com/office/drawing/2014/main" id="{C9031710-9B26-EBAF-2BE9-E3B430E083E2}"/>
              </a:ext>
            </a:extLst>
          </p:cNvPr>
          <p:cNvPicPr>
            <a:picLocks noChangeAspect="1"/>
          </p:cNvPicPr>
          <p:nvPr/>
        </p:nvPicPr>
        <p:blipFill>
          <a:blip r:embed="rId2"/>
          <a:stretch>
            <a:fillRect/>
          </a:stretch>
        </p:blipFill>
        <p:spPr>
          <a:xfrm>
            <a:off x="2096840" y="1596506"/>
            <a:ext cx="8144439" cy="4771833"/>
          </a:xfrm>
          <a:prstGeom prst="rect">
            <a:avLst/>
          </a:prstGeom>
        </p:spPr>
      </p:pic>
      <p:sp>
        <p:nvSpPr>
          <p:cNvPr id="5" name="テキスト ボックス 4">
            <a:extLst>
              <a:ext uri="{FF2B5EF4-FFF2-40B4-BE49-F238E27FC236}">
                <a16:creationId xmlns:a16="http://schemas.microsoft.com/office/drawing/2014/main" id="{13D684F8-4145-0552-7D24-0C01977C43B2}"/>
              </a:ext>
            </a:extLst>
          </p:cNvPr>
          <p:cNvSpPr txBox="1"/>
          <p:nvPr/>
        </p:nvSpPr>
        <p:spPr>
          <a:xfrm>
            <a:off x="5568789" y="5854051"/>
            <a:ext cx="1362456" cy="369332"/>
          </a:xfrm>
          <a:prstGeom prst="rect">
            <a:avLst/>
          </a:prstGeom>
          <a:noFill/>
          <a:ln>
            <a:solidFill>
              <a:schemeClr val="tx2">
                <a:lumMod val="50000"/>
                <a:lumOff val="50000"/>
              </a:schemeClr>
            </a:solidFill>
          </a:ln>
        </p:spPr>
        <p:txBody>
          <a:bodyPr wrap="square" rtlCol="0">
            <a:spAutoFit/>
          </a:bodyPr>
          <a:lstStyle/>
          <a:p>
            <a:pPr algn="ctr"/>
            <a:r>
              <a:rPr lang="en-US" altLang="ja-JP" dirty="0"/>
              <a:t>t</a:t>
            </a:r>
            <a:r>
              <a:rPr kumimoji="1" lang="ja-JP" altLang="en-US" dirty="0"/>
              <a:t>期</a:t>
            </a:r>
          </a:p>
        </p:txBody>
      </p:sp>
      <p:sp>
        <p:nvSpPr>
          <p:cNvPr id="6" name="テキスト ボックス 5">
            <a:extLst>
              <a:ext uri="{FF2B5EF4-FFF2-40B4-BE49-F238E27FC236}">
                <a16:creationId xmlns:a16="http://schemas.microsoft.com/office/drawing/2014/main" id="{F0CEE3A8-A0DE-8093-44D0-B65DFA305111}"/>
              </a:ext>
            </a:extLst>
          </p:cNvPr>
          <p:cNvSpPr txBox="1"/>
          <p:nvPr/>
        </p:nvSpPr>
        <p:spPr>
          <a:xfrm>
            <a:off x="500057" y="5854051"/>
            <a:ext cx="1362456" cy="369332"/>
          </a:xfrm>
          <a:prstGeom prst="rect">
            <a:avLst/>
          </a:prstGeom>
          <a:noFill/>
          <a:ln>
            <a:solidFill>
              <a:schemeClr val="tx2">
                <a:lumMod val="50000"/>
                <a:lumOff val="50000"/>
              </a:schemeClr>
            </a:solidFill>
          </a:ln>
        </p:spPr>
        <p:txBody>
          <a:bodyPr wrap="square" rtlCol="0">
            <a:spAutoFit/>
          </a:bodyPr>
          <a:lstStyle/>
          <a:p>
            <a:pPr algn="ctr"/>
            <a:r>
              <a:rPr lang="en-US" altLang="ja-JP" dirty="0"/>
              <a:t>t-1</a:t>
            </a:r>
            <a:r>
              <a:rPr kumimoji="1" lang="ja-JP" altLang="en-US" dirty="0"/>
              <a:t>期</a:t>
            </a:r>
          </a:p>
        </p:txBody>
      </p:sp>
      <p:sp>
        <p:nvSpPr>
          <p:cNvPr id="7" name="テキスト ボックス 6">
            <a:extLst>
              <a:ext uri="{FF2B5EF4-FFF2-40B4-BE49-F238E27FC236}">
                <a16:creationId xmlns:a16="http://schemas.microsoft.com/office/drawing/2014/main" id="{7FEB87B4-9246-013D-71D6-A044200D7991}"/>
              </a:ext>
            </a:extLst>
          </p:cNvPr>
          <p:cNvSpPr txBox="1"/>
          <p:nvPr/>
        </p:nvSpPr>
        <p:spPr>
          <a:xfrm>
            <a:off x="10241279" y="5845540"/>
            <a:ext cx="1362456" cy="369332"/>
          </a:xfrm>
          <a:prstGeom prst="rect">
            <a:avLst/>
          </a:prstGeom>
          <a:noFill/>
          <a:ln>
            <a:solidFill>
              <a:schemeClr val="tx2">
                <a:lumMod val="50000"/>
                <a:lumOff val="50000"/>
              </a:schemeClr>
            </a:solidFill>
          </a:ln>
        </p:spPr>
        <p:txBody>
          <a:bodyPr wrap="square" rtlCol="0">
            <a:spAutoFit/>
          </a:bodyPr>
          <a:lstStyle/>
          <a:p>
            <a:pPr algn="ctr"/>
            <a:r>
              <a:rPr lang="en-US" altLang="ja-JP" dirty="0"/>
              <a:t>t+1</a:t>
            </a:r>
            <a:r>
              <a:rPr kumimoji="1" lang="ja-JP" altLang="en-US" dirty="0"/>
              <a:t>期</a:t>
            </a:r>
          </a:p>
        </p:txBody>
      </p:sp>
      <p:sp>
        <p:nvSpPr>
          <p:cNvPr id="4" name="テキスト ボックス 3">
            <a:extLst>
              <a:ext uri="{FF2B5EF4-FFF2-40B4-BE49-F238E27FC236}">
                <a16:creationId xmlns:a16="http://schemas.microsoft.com/office/drawing/2014/main" id="{23949B3D-D0D5-4398-D750-EF8691CA08FF}"/>
              </a:ext>
            </a:extLst>
          </p:cNvPr>
          <p:cNvSpPr txBox="1"/>
          <p:nvPr/>
        </p:nvSpPr>
        <p:spPr>
          <a:xfrm>
            <a:off x="2563555" y="6368339"/>
            <a:ext cx="3209174" cy="369332"/>
          </a:xfrm>
          <a:prstGeom prst="rect">
            <a:avLst/>
          </a:prstGeom>
          <a:noFill/>
          <a:ln>
            <a:solidFill>
              <a:srgbClr val="0070C0"/>
            </a:solidFill>
          </a:ln>
        </p:spPr>
        <p:txBody>
          <a:bodyPr wrap="square" rtlCol="0">
            <a:spAutoFit/>
          </a:bodyPr>
          <a:lstStyle/>
          <a:p>
            <a:r>
              <a:rPr kumimoji="1" lang="ja-JP" altLang="en-US" b="1" dirty="0"/>
              <a:t>基礎統計、ダミー、ラグ変数</a:t>
            </a:r>
          </a:p>
        </p:txBody>
      </p:sp>
      <p:sp>
        <p:nvSpPr>
          <p:cNvPr id="9" name="テキスト ボックス 8">
            <a:extLst>
              <a:ext uri="{FF2B5EF4-FFF2-40B4-BE49-F238E27FC236}">
                <a16:creationId xmlns:a16="http://schemas.microsoft.com/office/drawing/2014/main" id="{5B77E197-CECA-D853-EC49-EA19887D8643}"/>
              </a:ext>
            </a:extLst>
          </p:cNvPr>
          <p:cNvSpPr txBox="1"/>
          <p:nvPr/>
        </p:nvSpPr>
        <p:spPr>
          <a:xfrm>
            <a:off x="7239461" y="1102638"/>
            <a:ext cx="3001818" cy="369332"/>
          </a:xfrm>
          <a:prstGeom prst="rect">
            <a:avLst/>
          </a:prstGeom>
          <a:noFill/>
          <a:ln>
            <a:solidFill>
              <a:srgbClr val="0070C0"/>
            </a:solidFill>
          </a:ln>
        </p:spPr>
        <p:txBody>
          <a:bodyPr wrap="square" rtlCol="0">
            <a:spAutoFit/>
          </a:bodyPr>
          <a:lstStyle/>
          <a:p>
            <a:r>
              <a:rPr kumimoji="1" lang="ja-JP" altLang="en-US" b="1" dirty="0"/>
              <a:t>県内総生産（第３次産業）</a:t>
            </a:r>
          </a:p>
        </p:txBody>
      </p:sp>
    </p:spTree>
    <p:extLst>
      <p:ext uri="{BB962C8B-B14F-4D97-AF65-F5344CB8AC3E}">
        <p14:creationId xmlns:p14="http://schemas.microsoft.com/office/powerpoint/2010/main" val="3675620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AB348CB-2BFF-767B-6A38-5E60AE9C4621}"/>
              </a:ext>
            </a:extLst>
          </p:cNvPr>
          <p:cNvPicPr>
            <a:picLocks noChangeAspect="1"/>
          </p:cNvPicPr>
          <p:nvPr/>
        </p:nvPicPr>
        <p:blipFill>
          <a:blip r:embed="rId2"/>
          <a:stretch>
            <a:fillRect/>
          </a:stretch>
        </p:blipFill>
        <p:spPr>
          <a:xfrm>
            <a:off x="2327564" y="456942"/>
            <a:ext cx="9577646" cy="5944115"/>
          </a:xfrm>
          <a:prstGeom prst="rect">
            <a:avLst/>
          </a:prstGeom>
        </p:spPr>
      </p:pic>
      <p:sp>
        <p:nvSpPr>
          <p:cNvPr id="5" name="テキスト ボックス 4">
            <a:extLst>
              <a:ext uri="{FF2B5EF4-FFF2-40B4-BE49-F238E27FC236}">
                <a16:creationId xmlns:a16="http://schemas.microsoft.com/office/drawing/2014/main" id="{12EB9E36-5B17-9613-D2F4-04ABEACA6405}"/>
              </a:ext>
            </a:extLst>
          </p:cNvPr>
          <p:cNvSpPr txBox="1"/>
          <p:nvPr/>
        </p:nvSpPr>
        <p:spPr>
          <a:xfrm>
            <a:off x="286790" y="456942"/>
            <a:ext cx="1967346" cy="646331"/>
          </a:xfrm>
          <a:prstGeom prst="rect">
            <a:avLst/>
          </a:prstGeom>
          <a:noFill/>
        </p:spPr>
        <p:txBody>
          <a:bodyPr wrap="square" rtlCol="0">
            <a:spAutoFit/>
          </a:bodyPr>
          <a:lstStyle/>
          <a:p>
            <a:r>
              <a:rPr lang="ja-JP" altLang="en-US" dirty="0"/>
              <a:t>県内総生産（第</a:t>
            </a:r>
            <a:r>
              <a:rPr lang="en-US" altLang="ja-JP" dirty="0"/>
              <a:t>3</a:t>
            </a:r>
            <a:r>
              <a:rPr lang="ja-JP" altLang="en-US" dirty="0"/>
              <a:t>次産業）</a:t>
            </a:r>
            <a:endParaRPr kumimoji="1" lang="ja-JP" altLang="en-US" dirty="0"/>
          </a:p>
        </p:txBody>
      </p:sp>
      <p:sp>
        <p:nvSpPr>
          <p:cNvPr id="3" name="テキスト ボックス 2">
            <a:extLst>
              <a:ext uri="{FF2B5EF4-FFF2-40B4-BE49-F238E27FC236}">
                <a16:creationId xmlns:a16="http://schemas.microsoft.com/office/drawing/2014/main" id="{486AB7C9-15A9-BE80-7E10-AD41ED8C5240}"/>
              </a:ext>
            </a:extLst>
          </p:cNvPr>
          <p:cNvSpPr txBox="1"/>
          <p:nvPr/>
        </p:nvSpPr>
        <p:spPr>
          <a:xfrm>
            <a:off x="213130" y="1103273"/>
            <a:ext cx="2114665" cy="5078313"/>
          </a:xfrm>
          <a:prstGeom prst="rect">
            <a:avLst/>
          </a:prstGeom>
          <a:noFill/>
        </p:spPr>
        <p:txBody>
          <a:bodyPr wrap="square">
            <a:spAutoFit/>
          </a:bodyPr>
          <a:lstStyle/>
          <a:p>
            <a:pPr algn="l">
              <a:buNone/>
            </a:pPr>
            <a:r>
              <a:rPr lang="ja-JP" altLang="en-US" kern="0" dirty="0">
                <a:effectLst/>
                <a:latin typeface="ＭＳ ゴシック" panose="020B0609070205080204" pitchFamily="49" charset="-128"/>
                <a:ea typeface="ＭＳ ゴシック" panose="020B0609070205080204" pitchFamily="49" charset="-128"/>
                <a:cs typeface="MS-Mincho"/>
              </a:rPr>
              <a:t>１</a:t>
            </a:r>
            <a:r>
              <a:rPr lang="ja-JP" altLang="ja-JP" kern="0" dirty="0">
                <a:effectLst/>
                <a:latin typeface="ＭＳ ゴシック" panose="020B0609070205080204" pitchFamily="49" charset="-128"/>
                <a:ea typeface="ＭＳ ゴシック" panose="020B0609070205080204" pitchFamily="49" charset="-128"/>
                <a:cs typeface="MS-Mincho"/>
              </a:rPr>
              <a:t>総合</a:t>
            </a:r>
            <a:endParaRPr lang="ja-JP"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l">
              <a:buNone/>
            </a:pPr>
            <a:r>
              <a:rPr lang="ja-JP" altLang="en-US" kern="0" dirty="0">
                <a:latin typeface="ＭＳ ゴシック" panose="020B0609070205080204" pitchFamily="49" charset="-128"/>
                <a:ea typeface="ＭＳ ゴシック" panose="020B0609070205080204" pitchFamily="49" charset="-128"/>
                <a:cs typeface="MS-Mincho"/>
              </a:rPr>
              <a:t>２</a:t>
            </a:r>
            <a:r>
              <a:rPr lang="ja-JP" altLang="ja-JP" kern="0" dirty="0">
                <a:effectLst/>
                <a:latin typeface="ＭＳ ゴシック" panose="020B0609070205080204" pitchFamily="49" charset="-128"/>
                <a:ea typeface="ＭＳ ゴシック" panose="020B0609070205080204" pitchFamily="49" charset="-128"/>
                <a:cs typeface="MS-Mincho"/>
              </a:rPr>
              <a:t>電気・ガス・熱供給・水道・廃棄物処理</a:t>
            </a:r>
            <a:endParaRPr lang="ja-JP"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l">
              <a:buNone/>
            </a:pPr>
            <a:r>
              <a:rPr lang="ja-JP" altLang="en-US" kern="0" dirty="0">
                <a:latin typeface="ＭＳ ゴシック" panose="020B0609070205080204" pitchFamily="49" charset="-128"/>
                <a:ea typeface="ＭＳ ゴシック" panose="020B0609070205080204" pitchFamily="49" charset="-128"/>
                <a:cs typeface="MS-Mincho"/>
              </a:rPr>
              <a:t>３</a:t>
            </a:r>
            <a:r>
              <a:rPr lang="ja-JP" altLang="ja-JP" kern="0" dirty="0">
                <a:effectLst/>
                <a:latin typeface="ＭＳ ゴシック" panose="020B0609070205080204" pitchFamily="49" charset="-128"/>
                <a:ea typeface="ＭＳ ゴシック" panose="020B0609070205080204" pitchFamily="49" charset="-128"/>
                <a:cs typeface="MS-Mincho"/>
              </a:rPr>
              <a:t>情報通信業</a:t>
            </a:r>
            <a:endParaRPr lang="ja-JP"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l">
              <a:buNone/>
            </a:pPr>
            <a:r>
              <a:rPr lang="ja-JP" altLang="en-US" kern="0" dirty="0">
                <a:latin typeface="ＭＳ ゴシック" panose="020B0609070205080204" pitchFamily="49" charset="-128"/>
                <a:ea typeface="ＭＳ ゴシック" panose="020B0609070205080204" pitchFamily="49" charset="-128"/>
                <a:cs typeface="MS-Mincho"/>
              </a:rPr>
              <a:t>４</a:t>
            </a:r>
            <a:r>
              <a:rPr lang="ja-JP" altLang="ja-JP" kern="0" dirty="0">
                <a:effectLst/>
                <a:latin typeface="ＭＳ ゴシック" panose="020B0609070205080204" pitchFamily="49" charset="-128"/>
                <a:ea typeface="ＭＳ ゴシック" panose="020B0609070205080204" pitchFamily="49" charset="-128"/>
                <a:cs typeface="MS-Mincho"/>
              </a:rPr>
              <a:t>運輸業，郵便業</a:t>
            </a:r>
            <a:endParaRPr lang="ja-JP"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l">
              <a:buNone/>
            </a:pPr>
            <a:r>
              <a:rPr lang="ja-JP" altLang="en-US" kern="0" dirty="0">
                <a:latin typeface="ＭＳ ゴシック" panose="020B0609070205080204" pitchFamily="49" charset="-128"/>
                <a:ea typeface="ＭＳ ゴシック" panose="020B0609070205080204" pitchFamily="49" charset="-128"/>
                <a:cs typeface="MS-Mincho"/>
              </a:rPr>
              <a:t>５</a:t>
            </a:r>
            <a:r>
              <a:rPr lang="ja-JP" altLang="ja-JP" kern="0" dirty="0">
                <a:effectLst/>
                <a:latin typeface="ＭＳ ゴシック" panose="020B0609070205080204" pitchFamily="49" charset="-128"/>
                <a:ea typeface="ＭＳ ゴシック" panose="020B0609070205080204" pitchFamily="49" charset="-128"/>
                <a:cs typeface="MS-Mincho"/>
              </a:rPr>
              <a:t>卸売業</a:t>
            </a:r>
            <a:endParaRPr lang="ja-JP"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l">
              <a:buNone/>
            </a:pPr>
            <a:r>
              <a:rPr lang="ja-JP" altLang="en-US" kern="0" dirty="0">
                <a:latin typeface="ＭＳ ゴシック" panose="020B0609070205080204" pitchFamily="49" charset="-128"/>
                <a:ea typeface="ＭＳ ゴシック" panose="020B0609070205080204" pitchFamily="49" charset="-128"/>
                <a:cs typeface="MS-Mincho"/>
              </a:rPr>
              <a:t>６</a:t>
            </a:r>
            <a:r>
              <a:rPr lang="ja-JP" altLang="ja-JP" kern="0" dirty="0">
                <a:effectLst/>
                <a:latin typeface="ＭＳ ゴシック" panose="020B0609070205080204" pitchFamily="49" charset="-128"/>
                <a:ea typeface="ＭＳ ゴシック" panose="020B0609070205080204" pitchFamily="49" charset="-128"/>
                <a:cs typeface="MS-Mincho"/>
              </a:rPr>
              <a:t>金融業，保険業</a:t>
            </a:r>
            <a:endParaRPr lang="ja-JP"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l">
              <a:buNone/>
            </a:pPr>
            <a:r>
              <a:rPr lang="ja-JP" altLang="en-US" kern="0" dirty="0">
                <a:latin typeface="ＭＳ ゴシック" panose="020B0609070205080204" pitchFamily="49" charset="-128"/>
                <a:ea typeface="ＭＳ ゴシック" panose="020B0609070205080204" pitchFamily="49" charset="-128"/>
                <a:cs typeface="MS-Mincho"/>
              </a:rPr>
              <a:t>７</a:t>
            </a:r>
            <a:r>
              <a:rPr lang="ja-JP" altLang="ja-JP" kern="0" dirty="0">
                <a:effectLst/>
                <a:latin typeface="ＭＳ ゴシック" panose="020B0609070205080204" pitchFamily="49" charset="-128"/>
                <a:ea typeface="ＭＳ ゴシック" panose="020B0609070205080204" pitchFamily="49" charset="-128"/>
                <a:cs typeface="MS-Mincho"/>
              </a:rPr>
              <a:t>その他サービス</a:t>
            </a:r>
            <a:endParaRPr lang="ja-JP"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l">
              <a:buNone/>
            </a:pPr>
            <a:r>
              <a:rPr lang="ja-JP" altLang="en-US" kern="0" dirty="0">
                <a:latin typeface="ＭＳ ゴシック" panose="020B0609070205080204" pitchFamily="49" charset="-128"/>
                <a:ea typeface="ＭＳ ゴシック" panose="020B0609070205080204" pitchFamily="49" charset="-128"/>
                <a:cs typeface="MS-Mincho"/>
              </a:rPr>
              <a:t>８</a:t>
            </a:r>
            <a:r>
              <a:rPr lang="ja-JP" altLang="ja-JP" kern="0" dirty="0">
                <a:effectLst/>
                <a:latin typeface="ＭＳ ゴシック" panose="020B0609070205080204" pitchFamily="49" charset="-128"/>
                <a:ea typeface="ＭＳ ゴシック" panose="020B0609070205080204" pitchFamily="49" charset="-128"/>
                <a:cs typeface="MS-Mincho"/>
              </a:rPr>
              <a:t>専門・科学技術、業務支援サービス業</a:t>
            </a:r>
            <a:endParaRPr lang="ja-JP"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l">
              <a:buNone/>
            </a:pPr>
            <a:r>
              <a:rPr lang="ja-JP" altLang="en-US" kern="0" dirty="0">
                <a:latin typeface="ＭＳ ゴシック" panose="020B0609070205080204" pitchFamily="49" charset="-128"/>
                <a:ea typeface="ＭＳ ゴシック" panose="020B0609070205080204" pitchFamily="49" charset="-128"/>
                <a:cs typeface="MS-Mincho"/>
              </a:rPr>
              <a:t>９</a:t>
            </a:r>
            <a:r>
              <a:rPr lang="ja-JP" altLang="ja-JP" kern="0" dirty="0">
                <a:effectLst/>
                <a:latin typeface="ＭＳ ゴシック" panose="020B0609070205080204" pitchFamily="49" charset="-128"/>
                <a:ea typeface="ＭＳ ゴシック" panose="020B0609070205080204" pitchFamily="49" charset="-128"/>
                <a:cs typeface="MS-Mincho"/>
              </a:rPr>
              <a:t>小売業</a:t>
            </a:r>
            <a:endParaRPr lang="ja-JP"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l">
              <a:buNone/>
            </a:pPr>
            <a:r>
              <a:rPr lang="en-US" altLang="ja-JP" kern="0" dirty="0">
                <a:latin typeface="ＭＳ ゴシック" panose="020B0609070205080204" pitchFamily="49" charset="-128"/>
                <a:ea typeface="ＭＳ ゴシック" panose="020B0609070205080204" pitchFamily="49" charset="-128"/>
                <a:cs typeface="MS-Mincho"/>
              </a:rPr>
              <a:t>10</a:t>
            </a:r>
            <a:r>
              <a:rPr lang="ja-JP" altLang="ja-JP" kern="0" dirty="0">
                <a:effectLst/>
                <a:latin typeface="ＭＳ ゴシック" panose="020B0609070205080204" pitchFamily="49" charset="-128"/>
                <a:ea typeface="ＭＳ ゴシック" panose="020B0609070205080204" pitchFamily="49" charset="-128"/>
                <a:cs typeface="MS-Mincho"/>
              </a:rPr>
              <a:t>不動産業</a:t>
            </a:r>
            <a:endParaRPr lang="ja-JP"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l">
              <a:buNone/>
            </a:pPr>
            <a:r>
              <a:rPr lang="en-US" altLang="ja-JP" kern="0" dirty="0">
                <a:effectLst/>
                <a:latin typeface="ＭＳ ゴシック" panose="020B0609070205080204" pitchFamily="49" charset="-128"/>
                <a:ea typeface="ＭＳ ゴシック" panose="020B0609070205080204" pitchFamily="49" charset="-128"/>
                <a:cs typeface="MS-Mincho"/>
              </a:rPr>
              <a:t>11</a:t>
            </a:r>
            <a:r>
              <a:rPr lang="ja-JP" altLang="ja-JP" kern="0" dirty="0">
                <a:effectLst/>
                <a:latin typeface="ＭＳ ゴシック" panose="020B0609070205080204" pitchFamily="49" charset="-128"/>
                <a:ea typeface="ＭＳ ゴシック" panose="020B0609070205080204" pitchFamily="49" charset="-128"/>
                <a:cs typeface="MS-Mincho"/>
              </a:rPr>
              <a:t>保健衛生・社会事業</a:t>
            </a:r>
            <a:endParaRPr lang="ja-JP"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l">
              <a:buNone/>
            </a:pPr>
            <a:r>
              <a:rPr lang="en-US" altLang="ja-JP" kern="0" dirty="0">
                <a:effectLst/>
                <a:latin typeface="ＭＳ ゴシック" panose="020B0609070205080204" pitchFamily="49" charset="-128"/>
                <a:ea typeface="ＭＳ ゴシック" panose="020B0609070205080204" pitchFamily="49" charset="-128"/>
                <a:cs typeface="MS-Mincho"/>
              </a:rPr>
              <a:t>12</a:t>
            </a:r>
            <a:r>
              <a:rPr lang="ja-JP" altLang="ja-JP" kern="0" dirty="0">
                <a:effectLst/>
                <a:latin typeface="ＭＳ ゴシック" panose="020B0609070205080204" pitchFamily="49" charset="-128"/>
                <a:ea typeface="ＭＳ ゴシック" panose="020B0609070205080204" pitchFamily="49" charset="-128"/>
                <a:cs typeface="MS-Mincho"/>
              </a:rPr>
              <a:t>宿泊・飲食サービス業</a:t>
            </a:r>
            <a:endParaRPr lang="ja-JP"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2632354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ACFA962-1685-CAD4-5F64-1B5DEBA97027}"/>
              </a:ext>
            </a:extLst>
          </p:cNvPr>
          <p:cNvPicPr>
            <a:picLocks noChangeAspect="1"/>
          </p:cNvPicPr>
          <p:nvPr/>
        </p:nvPicPr>
        <p:blipFill>
          <a:blip r:embed="rId2"/>
          <a:stretch>
            <a:fillRect/>
          </a:stretch>
        </p:blipFill>
        <p:spPr>
          <a:xfrm>
            <a:off x="4713260" y="-456335"/>
            <a:ext cx="5903536" cy="6858000"/>
          </a:xfrm>
          <a:prstGeom prst="rect">
            <a:avLst/>
          </a:prstGeom>
        </p:spPr>
      </p:pic>
      <p:sp>
        <p:nvSpPr>
          <p:cNvPr id="3" name="テキスト ボックス 2">
            <a:extLst>
              <a:ext uri="{FF2B5EF4-FFF2-40B4-BE49-F238E27FC236}">
                <a16:creationId xmlns:a16="http://schemas.microsoft.com/office/drawing/2014/main" id="{5DE31DBD-E585-B8F1-998D-8DAE05BA70C3}"/>
              </a:ext>
            </a:extLst>
          </p:cNvPr>
          <p:cNvSpPr txBox="1"/>
          <p:nvPr/>
        </p:nvSpPr>
        <p:spPr>
          <a:xfrm>
            <a:off x="812800" y="812800"/>
            <a:ext cx="2918691" cy="369332"/>
          </a:xfrm>
          <a:prstGeom prst="rect">
            <a:avLst/>
          </a:prstGeom>
          <a:noFill/>
        </p:spPr>
        <p:txBody>
          <a:bodyPr wrap="square" rtlCol="0">
            <a:spAutoFit/>
          </a:bodyPr>
          <a:lstStyle/>
          <a:p>
            <a:r>
              <a:rPr kumimoji="1" lang="ja-JP" altLang="en-US" dirty="0"/>
              <a:t>県内総生産（第</a:t>
            </a:r>
            <a:r>
              <a:rPr kumimoji="1" lang="en-US" altLang="ja-JP" dirty="0"/>
              <a:t>3</a:t>
            </a:r>
            <a:r>
              <a:rPr kumimoji="1" lang="ja-JP" altLang="en-US" dirty="0"/>
              <a:t>次産業）</a:t>
            </a:r>
          </a:p>
        </p:txBody>
      </p:sp>
      <p:sp>
        <p:nvSpPr>
          <p:cNvPr id="4" name="テキスト ボックス 3">
            <a:extLst>
              <a:ext uri="{FF2B5EF4-FFF2-40B4-BE49-F238E27FC236}">
                <a16:creationId xmlns:a16="http://schemas.microsoft.com/office/drawing/2014/main" id="{F190AAE5-AFBD-414A-B818-F398E45C764D}"/>
              </a:ext>
            </a:extLst>
          </p:cNvPr>
          <p:cNvSpPr txBox="1"/>
          <p:nvPr/>
        </p:nvSpPr>
        <p:spPr>
          <a:xfrm>
            <a:off x="634048" y="1846390"/>
            <a:ext cx="3602182" cy="3693319"/>
          </a:xfrm>
          <a:prstGeom prst="rect">
            <a:avLst/>
          </a:prstGeom>
          <a:noFill/>
        </p:spPr>
        <p:txBody>
          <a:bodyPr wrap="square" rtlCol="0">
            <a:spAutoFit/>
          </a:bodyPr>
          <a:lstStyle/>
          <a:p>
            <a:r>
              <a:rPr kumimoji="1" lang="ja-JP" altLang="en-US" dirty="0"/>
              <a:t>１　鉱工業生産指数</a:t>
            </a:r>
            <a:endParaRPr kumimoji="1" lang="en-US" altLang="ja-JP" dirty="0"/>
          </a:p>
          <a:p>
            <a:endParaRPr kumimoji="1" lang="en-US" altLang="ja-JP" dirty="0"/>
          </a:p>
          <a:p>
            <a:r>
              <a:rPr lang="ja-JP" altLang="en-US" dirty="0"/>
              <a:t>２　建設工事出来高</a:t>
            </a:r>
            <a:endParaRPr lang="en-US" altLang="ja-JP" dirty="0"/>
          </a:p>
          <a:p>
            <a:endParaRPr kumimoji="1" lang="en-US" altLang="ja-JP" dirty="0"/>
          </a:p>
          <a:p>
            <a:r>
              <a:rPr kumimoji="1" lang="ja-JP" altLang="en-US" dirty="0"/>
              <a:t>３　</a:t>
            </a:r>
            <a:r>
              <a:rPr kumimoji="1" lang="en-US" altLang="ja-JP" dirty="0"/>
              <a:t>RDEI(</a:t>
            </a:r>
            <a:r>
              <a:rPr kumimoji="1" lang="ja-JP" altLang="en-US" dirty="0"/>
              <a:t>消費）</a:t>
            </a:r>
            <a:endParaRPr kumimoji="1" lang="en-US" altLang="ja-JP" dirty="0"/>
          </a:p>
          <a:p>
            <a:endParaRPr kumimoji="1" lang="en-US" altLang="ja-JP" dirty="0"/>
          </a:p>
          <a:p>
            <a:r>
              <a:rPr lang="ja-JP" altLang="en-US" dirty="0"/>
              <a:t>４　</a:t>
            </a:r>
            <a:r>
              <a:rPr lang="en-US" altLang="ja-JP" dirty="0"/>
              <a:t>RDEI(</a:t>
            </a:r>
            <a:r>
              <a:rPr lang="ja-JP" altLang="en-US" dirty="0"/>
              <a:t>住宅投資）</a:t>
            </a:r>
            <a:endParaRPr lang="en-US" altLang="ja-JP" dirty="0"/>
          </a:p>
          <a:p>
            <a:endParaRPr kumimoji="1" lang="en-US" altLang="ja-JP" dirty="0"/>
          </a:p>
          <a:p>
            <a:r>
              <a:rPr kumimoji="1" lang="ja-JP" altLang="en-US" dirty="0"/>
              <a:t>５　</a:t>
            </a:r>
            <a:r>
              <a:rPr kumimoji="1" lang="en-US" altLang="ja-JP" dirty="0"/>
              <a:t>RDEI(</a:t>
            </a:r>
            <a:r>
              <a:rPr kumimoji="1" lang="ja-JP" altLang="en-US" dirty="0"/>
              <a:t>設備投資）</a:t>
            </a:r>
            <a:endParaRPr kumimoji="1" lang="en-US" altLang="ja-JP" dirty="0"/>
          </a:p>
          <a:p>
            <a:endParaRPr lang="en-US" altLang="ja-JP" dirty="0"/>
          </a:p>
          <a:p>
            <a:r>
              <a:rPr lang="ja-JP" altLang="en-US" dirty="0"/>
              <a:t>６　</a:t>
            </a:r>
            <a:r>
              <a:rPr lang="en-US" altLang="ja-JP" dirty="0"/>
              <a:t>RDEI(</a:t>
            </a:r>
            <a:r>
              <a:rPr lang="ja-JP" altLang="en-US" dirty="0"/>
              <a:t>公的固定資本形成）</a:t>
            </a:r>
            <a:endParaRPr lang="en-US" altLang="ja-JP" dirty="0"/>
          </a:p>
          <a:p>
            <a:endParaRPr kumimoji="1" lang="en-US" altLang="ja-JP" dirty="0"/>
          </a:p>
          <a:p>
            <a:r>
              <a:rPr kumimoji="1" lang="ja-JP" altLang="en-US" dirty="0"/>
              <a:t>７　第</a:t>
            </a:r>
            <a:r>
              <a:rPr kumimoji="1" lang="en-US" altLang="ja-JP" dirty="0"/>
              <a:t>3</a:t>
            </a:r>
            <a:r>
              <a:rPr kumimoji="1" lang="ja-JP" altLang="en-US" dirty="0"/>
              <a:t>次産業活動指数</a:t>
            </a:r>
            <a:endParaRPr kumimoji="1" lang="en-US" altLang="ja-JP" dirty="0"/>
          </a:p>
        </p:txBody>
      </p:sp>
    </p:spTree>
    <p:extLst>
      <p:ext uri="{BB962C8B-B14F-4D97-AF65-F5344CB8AC3E}">
        <p14:creationId xmlns:p14="http://schemas.microsoft.com/office/powerpoint/2010/main" val="1299433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7FB548-93D5-2C25-6B14-2A0AAF0D3DD0}"/>
              </a:ext>
            </a:extLst>
          </p:cNvPr>
          <p:cNvSpPr>
            <a:spLocks noGrp="1"/>
          </p:cNvSpPr>
          <p:nvPr>
            <p:ph type="title"/>
          </p:nvPr>
        </p:nvSpPr>
        <p:spPr/>
        <p:txBody>
          <a:bodyPr/>
          <a:lstStyle/>
          <a:p>
            <a:r>
              <a:rPr kumimoji="1" lang="en-US" altLang="ja-JP" dirty="0"/>
              <a:t>LSTM</a:t>
            </a:r>
            <a:endParaRPr kumimoji="1" lang="ja-JP" altLang="en-US" dirty="0"/>
          </a:p>
        </p:txBody>
      </p:sp>
      <p:sp>
        <p:nvSpPr>
          <p:cNvPr id="3" name="コンテンツ プレースホルダー 2">
            <a:extLst>
              <a:ext uri="{FF2B5EF4-FFF2-40B4-BE49-F238E27FC236}">
                <a16:creationId xmlns:a16="http://schemas.microsoft.com/office/drawing/2014/main" id="{FDF6E7F2-35B8-8E62-7F4D-2000CAF9E7E3}"/>
              </a:ext>
            </a:extLst>
          </p:cNvPr>
          <p:cNvSpPr>
            <a:spLocks noGrp="1"/>
          </p:cNvSpPr>
          <p:nvPr>
            <p:ph idx="1"/>
          </p:nvPr>
        </p:nvSpPr>
        <p:spPr/>
        <p:txBody>
          <a:bodyPr/>
          <a:lstStyle/>
          <a:p>
            <a:r>
              <a:rPr kumimoji="1" lang="en-US" altLang="ja-JP" dirty="0"/>
              <a:t>Python </a:t>
            </a:r>
            <a:r>
              <a:rPr kumimoji="1" lang="ja-JP" altLang="en-US" dirty="0"/>
              <a:t>のライブラリー</a:t>
            </a:r>
            <a:r>
              <a:rPr kumimoji="1" lang="en-US" altLang="ja-JP" dirty="0" err="1"/>
              <a:t>PyTorch</a:t>
            </a:r>
            <a:r>
              <a:rPr kumimoji="1" lang="ja-JP" altLang="en-US" dirty="0"/>
              <a:t>を使用</a:t>
            </a:r>
            <a:endParaRPr kumimoji="1" lang="en-US" altLang="ja-JP" dirty="0"/>
          </a:p>
          <a:p>
            <a:r>
              <a:rPr lang="ja-JP" altLang="en-US" dirty="0"/>
              <a:t>学習・検証期間　</a:t>
            </a:r>
            <a:r>
              <a:rPr lang="en-US" altLang="ja-JP" dirty="0"/>
              <a:t>2003</a:t>
            </a:r>
            <a:r>
              <a:rPr lang="ja-JP" altLang="en-US" dirty="0"/>
              <a:t>年度～</a:t>
            </a:r>
            <a:r>
              <a:rPr lang="en-US" altLang="ja-JP" dirty="0"/>
              <a:t>2020</a:t>
            </a:r>
            <a:r>
              <a:rPr lang="ja-JP" altLang="en-US" dirty="0"/>
              <a:t>年度</a:t>
            </a:r>
            <a:endParaRPr kumimoji="1" lang="en-US" altLang="ja-JP" dirty="0"/>
          </a:p>
          <a:p>
            <a:r>
              <a:rPr kumimoji="1" lang="ja-JP" altLang="en-US" dirty="0"/>
              <a:t>学習期間　</a:t>
            </a:r>
            <a:r>
              <a:rPr kumimoji="1" lang="en-US" altLang="ja-JP" dirty="0"/>
              <a:t>70</a:t>
            </a:r>
            <a:r>
              <a:rPr kumimoji="1" lang="ja-JP" altLang="en-US" dirty="0"/>
              <a:t>％　</a:t>
            </a:r>
            <a:endParaRPr kumimoji="1" lang="en-US" altLang="ja-JP" dirty="0"/>
          </a:p>
          <a:p>
            <a:r>
              <a:rPr lang="ja-JP" altLang="en-US" dirty="0"/>
              <a:t>検証期間　</a:t>
            </a:r>
            <a:r>
              <a:rPr lang="en-US" altLang="ja-JP" dirty="0"/>
              <a:t>30</a:t>
            </a:r>
            <a:r>
              <a:rPr lang="ja-JP" altLang="en-US" dirty="0"/>
              <a:t>％　</a:t>
            </a:r>
            <a:endParaRPr lang="en-US" altLang="ja-JP" dirty="0"/>
          </a:p>
          <a:p>
            <a:r>
              <a:rPr kumimoji="1" lang="ja-JP" altLang="en-US" dirty="0"/>
              <a:t>予測　</a:t>
            </a:r>
            <a:r>
              <a:rPr kumimoji="1" lang="en-US" altLang="ja-JP" dirty="0"/>
              <a:t>2021</a:t>
            </a:r>
            <a:r>
              <a:rPr kumimoji="1" lang="ja-JP" altLang="en-US" dirty="0"/>
              <a:t>年度</a:t>
            </a:r>
            <a:endParaRPr kumimoji="1" lang="en-US" altLang="ja-JP" dirty="0"/>
          </a:p>
          <a:p>
            <a:r>
              <a:rPr lang="ja-JP" altLang="en-US" dirty="0"/>
              <a:t>特徴量は、月次統計のほか、都道府県別ダミー、ラグ変数（</a:t>
            </a:r>
            <a:r>
              <a:rPr lang="en-US" altLang="ja-JP" dirty="0"/>
              <a:t>1</a:t>
            </a:r>
            <a:r>
              <a:rPr lang="ja-JP" altLang="en-US" dirty="0"/>
              <a:t>期前、</a:t>
            </a:r>
            <a:r>
              <a:rPr lang="en-US" altLang="ja-JP" dirty="0"/>
              <a:t>2</a:t>
            </a:r>
            <a:r>
              <a:rPr lang="ja-JP" altLang="en-US" dirty="0"/>
              <a:t>期前）を使用。</a:t>
            </a:r>
            <a:r>
              <a:rPr kumimoji="1" lang="ja-JP" altLang="en-US" dirty="0"/>
              <a:t>　</a:t>
            </a:r>
            <a:endParaRPr kumimoji="1" lang="en-US" altLang="ja-JP" dirty="0"/>
          </a:p>
          <a:p>
            <a:endParaRPr kumimoji="1" lang="ja-JP" altLang="en-US" dirty="0"/>
          </a:p>
        </p:txBody>
      </p:sp>
    </p:spTree>
    <p:extLst>
      <p:ext uri="{BB962C8B-B14F-4D97-AF65-F5344CB8AC3E}">
        <p14:creationId xmlns:p14="http://schemas.microsoft.com/office/powerpoint/2010/main" val="1243835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3385AB-2FCF-D1E3-59DC-B5EEE49A9EEA}"/>
              </a:ext>
            </a:extLst>
          </p:cNvPr>
          <p:cNvSpPr>
            <a:spLocks noGrp="1"/>
          </p:cNvSpPr>
          <p:nvPr>
            <p:ph type="title"/>
          </p:nvPr>
        </p:nvSpPr>
        <p:spPr/>
        <p:txBody>
          <a:bodyPr/>
          <a:lstStyle/>
          <a:p>
            <a:r>
              <a:rPr kumimoji="1" lang="en-US" altLang="ja-JP" dirty="0"/>
              <a:t>1</a:t>
            </a:r>
            <a:r>
              <a:rPr kumimoji="1" lang="ja-JP" altLang="en-US" dirty="0"/>
              <a:t>サンプル</a:t>
            </a:r>
            <a:r>
              <a:rPr lang="ja-JP" altLang="en-US" dirty="0"/>
              <a:t>の長さ（系列長）</a:t>
            </a:r>
            <a:endParaRPr kumimoji="1" lang="ja-JP" altLang="en-US" dirty="0"/>
          </a:p>
        </p:txBody>
      </p:sp>
      <p:graphicFrame>
        <p:nvGraphicFramePr>
          <p:cNvPr id="4" name="コンテンツ プレースホルダー 3">
            <a:extLst>
              <a:ext uri="{FF2B5EF4-FFF2-40B4-BE49-F238E27FC236}">
                <a16:creationId xmlns:a16="http://schemas.microsoft.com/office/drawing/2014/main" id="{E3D77980-A9BE-403E-8D02-4417952B88DB}"/>
              </a:ext>
            </a:extLst>
          </p:cNvPr>
          <p:cNvGraphicFramePr>
            <a:graphicFrameLocks noGrp="1"/>
          </p:cNvGraphicFramePr>
          <p:nvPr>
            <p:ph idx="1"/>
            <p:extLst>
              <p:ext uri="{D42A27DB-BD31-4B8C-83A1-F6EECF244321}">
                <p14:modId xmlns:p14="http://schemas.microsoft.com/office/powerpoint/2010/main" val="1956303835"/>
              </p:ext>
            </p:extLst>
          </p:nvPr>
        </p:nvGraphicFramePr>
        <p:xfrm>
          <a:off x="6096000" y="2035050"/>
          <a:ext cx="4848760" cy="2993785"/>
        </p:xfrm>
        <a:graphic>
          <a:graphicData uri="http://schemas.openxmlformats.org/drawingml/2006/table">
            <a:tbl>
              <a:tblPr firstRow="1" bandRow="1">
                <a:tableStyleId>{5C22544A-7EE6-4342-B048-85BDC9FD1C3A}</a:tableStyleId>
              </a:tblPr>
              <a:tblGrid>
                <a:gridCol w="1503534">
                  <a:extLst>
                    <a:ext uri="{9D8B030D-6E8A-4147-A177-3AD203B41FA5}">
                      <a16:colId xmlns:a16="http://schemas.microsoft.com/office/drawing/2014/main" val="2447604941"/>
                    </a:ext>
                  </a:extLst>
                </a:gridCol>
                <a:gridCol w="920846">
                  <a:extLst>
                    <a:ext uri="{9D8B030D-6E8A-4147-A177-3AD203B41FA5}">
                      <a16:colId xmlns:a16="http://schemas.microsoft.com/office/drawing/2014/main" val="4108246377"/>
                    </a:ext>
                  </a:extLst>
                </a:gridCol>
                <a:gridCol w="1212190">
                  <a:extLst>
                    <a:ext uri="{9D8B030D-6E8A-4147-A177-3AD203B41FA5}">
                      <a16:colId xmlns:a16="http://schemas.microsoft.com/office/drawing/2014/main" val="1482156244"/>
                    </a:ext>
                  </a:extLst>
                </a:gridCol>
                <a:gridCol w="1212190">
                  <a:extLst>
                    <a:ext uri="{9D8B030D-6E8A-4147-A177-3AD203B41FA5}">
                      <a16:colId xmlns:a16="http://schemas.microsoft.com/office/drawing/2014/main" val="2900277861"/>
                    </a:ext>
                  </a:extLst>
                </a:gridCol>
              </a:tblGrid>
              <a:tr h="708512">
                <a:tc>
                  <a:txBody>
                    <a:bodyPr/>
                    <a:lstStyle/>
                    <a:p>
                      <a:r>
                        <a:rPr kumimoji="1" lang="en-US" altLang="ja-JP" dirty="0"/>
                        <a:t>year</a:t>
                      </a:r>
                      <a:endParaRPr kumimoji="1" lang="ja-JP" altLang="en-US" dirty="0"/>
                    </a:p>
                  </a:txBody>
                  <a:tcPr/>
                </a:tc>
                <a:tc>
                  <a:txBody>
                    <a:bodyPr/>
                    <a:lstStyle/>
                    <a:p>
                      <a:r>
                        <a:rPr kumimoji="1" lang="en-US" altLang="ja-JP" dirty="0" err="1"/>
                        <a:t>pref</a:t>
                      </a:r>
                      <a:endParaRPr kumimoji="1" lang="ja-JP" altLang="en-US" dirty="0"/>
                    </a:p>
                  </a:txBody>
                  <a:tcPr/>
                </a:tc>
                <a:tc>
                  <a:txBody>
                    <a:bodyPr/>
                    <a:lstStyle/>
                    <a:p>
                      <a:r>
                        <a:rPr kumimoji="1" lang="en-US" altLang="ja-JP" dirty="0"/>
                        <a:t>RDEI</a:t>
                      </a:r>
                      <a:r>
                        <a:rPr kumimoji="1" lang="ja-JP" altLang="en-US" dirty="0"/>
                        <a:t>消費</a:t>
                      </a:r>
                    </a:p>
                  </a:txBody>
                  <a:tcPr/>
                </a:tc>
                <a:tc>
                  <a:txBody>
                    <a:bodyPr/>
                    <a:lstStyle/>
                    <a:p>
                      <a:r>
                        <a:rPr kumimoji="1" lang="ja-JP" altLang="en-US" dirty="0"/>
                        <a:t>第</a:t>
                      </a:r>
                      <a:r>
                        <a:rPr kumimoji="1" lang="en-US" altLang="ja-JP" dirty="0"/>
                        <a:t>3</a:t>
                      </a:r>
                      <a:r>
                        <a:rPr kumimoji="1" lang="ja-JP" altLang="en-US" dirty="0"/>
                        <a:t>次産業活動指数</a:t>
                      </a:r>
                    </a:p>
                  </a:txBody>
                  <a:tcPr/>
                </a:tc>
                <a:extLst>
                  <a:ext uri="{0D108BD9-81ED-4DB2-BD59-A6C34878D82A}">
                    <a16:rowId xmlns:a16="http://schemas.microsoft.com/office/drawing/2014/main" val="3473419652"/>
                  </a:ext>
                </a:extLst>
              </a:tr>
              <a:tr h="410488">
                <a:tc>
                  <a:txBody>
                    <a:bodyPr/>
                    <a:lstStyle/>
                    <a:p>
                      <a:r>
                        <a:rPr kumimoji="1" lang="en-US" altLang="ja-JP" dirty="0"/>
                        <a:t>2017</a:t>
                      </a:r>
                      <a:endParaRPr kumimoji="1" lang="ja-JP" altLang="en-US" dirty="0"/>
                    </a:p>
                  </a:txBody>
                  <a:tcPr/>
                </a:tc>
                <a:tc>
                  <a:txBody>
                    <a:bodyPr/>
                    <a:lstStyle/>
                    <a:p>
                      <a:r>
                        <a:rPr kumimoji="1" lang="ja-JP" altLang="en-US" dirty="0"/>
                        <a:t>北海道</a:t>
                      </a:r>
                    </a:p>
                  </a:txBody>
                  <a:tcPr/>
                </a:tc>
                <a:tc>
                  <a:txBody>
                    <a:bodyPr/>
                    <a:lstStyle/>
                    <a:p>
                      <a:pPr algn="r" fontAlgn="ctr">
                        <a:buNone/>
                      </a:pPr>
                      <a:r>
                        <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rPr>
                        <a:t>0.133156</a:t>
                      </a:r>
                    </a:p>
                  </a:txBody>
                  <a:tcPr marL="9525" marR="9525" marT="9525" marB="0" anchor="ctr"/>
                </a:tc>
                <a:tc>
                  <a:txBody>
                    <a:bodyPr/>
                    <a:lstStyle/>
                    <a:p>
                      <a:pPr algn="r" fontAlgn="ctr">
                        <a:buNone/>
                      </a:pPr>
                      <a:r>
                        <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rPr>
                        <a:t>1.292889</a:t>
                      </a:r>
                    </a:p>
                  </a:txBody>
                  <a:tcPr marL="9525" marR="9525" marT="9525" marB="0" anchor="ctr"/>
                </a:tc>
                <a:extLst>
                  <a:ext uri="{0D108BD9-81ED-4DB2-BD59-A6C34878D82A}">
                    <a16:rowId xmlns:a16="http://schemas.microsoft.com/office/drawing/2014/main" val="707647421"/>
                  </a:ext>
                </a:extLst>
              </a:tr>
              <a:tr h="410488">
                <a:tc>
                  <a:txBody>
                    <a:bodyPr/>
                    <a:lstStyle/>
                    <a:p>
                      <a:r>
                        <a:rPr kumimoji="1" lang="en-US" altLang="ja-JP" dirty="0"/>
                        <a:t>2018</a:t>
                      </a:r>
                      <a:endParaRPr kumimoji="1" lang="ja-JP" altLang="en-US" dirty="0"/>
                    </a:p>
                  </a:txBody>
                  <a:tcPr/>
                </a:tc>
                <a:tc>
                  <a:txBody>
                    <a:bodyPr/>
                    <a:lstStyle/>
                    <a:p>
                      <a:r>
                        <a:rPr kumimoji="1" lang="ja-JP" altLang="en-US" dirty="0"/>
                        <a:t>北海道</a:t>
                      </a:r>
                    </a:p>
                  </a:txBody>
                  <a:tcPr/>
                </a:tc>
                <a:tc>
                  <a:txBody>
                    <a:bodyPr/>
                    <a:lstStyle/>
                    <a:p>
                      <a:pPr algn="r" fontAlgn="ctr">
                        <a:buNone/>
                      </a:pPr>
                      <a:r>
                        <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rPr>
                        <a:t>-0.81352</a:t>
                      </a:r>
                    </a:p>
                  </a:txBody>
                  <a:tcPr marL="9525" marR="9525" marT="9525" marB="0" anchor="ctr"/>
                </a:tc>
                <a:tc>
                  <a:txBody>
                    <a:bodyPr/>
                    <a:lstStyle/>
                    <a:p>
                      <a:pPr algn="r" fontAlgn="ctr">
                        <a:buNone/>
                      </a:pPr>
                      <a:r>
                        <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rPr>
                        <a:t>1.202749</a:t>
                      </a:r>
                    </a:p>
                  </a:txBody>
                  <a:tcPr marL="9525" marR="9525" marT="9525" marB="0" anchor="ctr"/>
                </a:tc>
                <a:extLst>
                  <a:ext uri="{0D108BD9-81ED-4DB2-BD59-A6C34878D82A}">
                    <a16:rowId xmlns:a16="http://schemas.microsoft.com/office/drawing/2014/main" val="9258928"/>
                  </a:ext>
                </a:extLst>
              </a:tr>
              <a:tr h="410488">
                <a:tc>
                  <a:txBody>
                    <a:bodyPr/>
                    <a:lstStyle/>
                    <a:p>
                      <a:r>
                        <a:rPr kumimoji="1" lang="en-US" altLang="ja-JP" dirty="0"/>
                        <a:t>2019</a:t>
                      </a:r>
                      <a:endParaRPr kumimoji="1" lang="ja-JP" altLang="en-US" dirty="0"/>
                    </a:p>
                  </a:txBody>
                  <a:tcPr/>
                </a:tc>
                <a:tc>
                  <a:txBody>
                    <a:bodyPr/>
                    <a:lstStyle/>
                    <a:p>
                      <a:r>
                        <a:rPr kumimoji="1" lang="ja-JP" altLang="en-US" dirty="0"/>
                        <a:t>北海道</a:t>
                      </a:r>
                    </a:p>
                  </a:txBody>
                  <a:tcPr/>
                </a:tc>
                <a:tc>
                  <a:txBody>
                    <a:bodyPr/>
                    <a:lstStyle/>
                    <a:p>
                      <a:pPr algn="r" fontAlgn="ctr">
                        <a:buNone/>
                      </a:pP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-0.87539</a:t>
                      </a:r>
                    </a:p>
                  </a:txBody>
                  <a:tcPr marL="9525" marR="9525" marT="9525" marB="0" anchor="ctr"/>
                </a:tc>
                <a:tc>
                  <a:txBody>
                    <a:bodyPr/>
                    <a:lstStyle/>
                    <a:p>
                      <a:pPr algn="r" fontAlgn="ctr">
                        <a:buNone/>
                      </a:pPr>
                      <a:r>
                        <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rPr>
                        <a:t>-0.72763</a:t>
                      </a:r>
                    </a:p>
                  </a:txBody>
                  <a:tcPr marL="9525" marR="9525" marT="9525" marB="0" anchor="ctr"/>
                </a:tc>
                <a:extLst>
                  <a:ext uri="{0D108BD9-81ED-4DB2-BD59-A6C34878D82A}">
                    <a16:rowId xmlns:a16="http://schemas.microsoft.com/office/drawing/2014/main" val="2182442581"/>
                  </a:ext>
                </a:extLst>
              </a:tr>
              <a:tr h="410488">
                <a:tc>
                  <a:txBody>
                    <a:bodyPr/>
                    <a:lstStyle/>
                    <a:p>
                      <a:r>
                        <a:rPr kumimoji="1" lang="en-US" altLang="ja-JP" dirty="0"/>
                        <a:t>2020</a:t>
                      </a:r>
                      <a:endParaRPr kumimoji="1" lang="ja-JP" altLang="en-US" dirty="0"/>
                    </a:p>
                  </a:txBody>
                  <a:tcPr/>
                </a:tc>
                <a:tc>
                  <a:txBody>
                    <a:bodyPr/>
                    <a:lstStyle/>
                    <a:p>
                      <a:r>
                        <a:rPr kumimoji="1" lang="ja-JP" altLang="en-US" dirty="0"/>
                        <a:t>北海道</a:t>
                      </a:r>
                    </a:p>
                  </a:txBody>
                  <a:tcPr/>
                </a:tc>
                <a:tc>
                  <a:txBody>
                    <a:bodyPr/>
                    <a:lstStyle/>
                    <a:p>
                      <a:pPr algn="r" fontAlgn="ctr">
                        <a:buNone/>
                      </a:pP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-5.21919</a:t>
                      </a:r>
                    </a:p>
                  </a:txBody>
                  <a:tcPr marL="9525" marR="9525" marT="9525" marB="0" anchor="ctr"/>
                </a:tc>
                <a:tc>
                  <a:txBody>
                    <a:bodyPr/>
                    <a:lstStyle/>
                    <a:p>
                      <a:pPr algn="r" fontAlgn="ctr">
                        <a:buNone/>
                      </a:pPr>
                      <a:r>
                        <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rPr>
                        <a:t>-6.98754</a:t>
                      </a:r>
                    </a:p>
                  </a:txBody>
                  <a:tcPr marL="9525" marR="9525" marT="9525" marB="0" anchor="ctr"/>
                </a:tc>
                <a:extLst>
                  <a:ext uri="{0D108BD9-81ED-4DB2-BD59-A6C34878D82A}">
                    <a16:rowId xmlns:a16="http://schemas.microsoft.com/office/drawing/2014/main" val="3414077492"/>
                  </a:ext>
                </a:extLst>
              </a:tr>
              <a:tr h="437433">
                <a:tc>
                  <a:txBody>
                    <a:bodyPr/>
                    <a:lstStyle/>
                    <a:p>
                      <a:r>
                        <a:rPr kumimoji="1" lang="en-US" altLang="ja-JP" dirty="0"/>
                        <a:t>2021</a:t>
                      </a:r>
                      <a:endParaRPr kumimoji="1" lang="ja-JP" altLang="en-US" dirty="0"/>
                    </a:p>
                  </a:txBody>
                  <a:tcPr/>
                </a:tc>
                <a:tc>
                  <a:txBody>
                    <a:bodyPr/>
                    <a:lstStyle/>
                    <a:p>
                      <a:r>
                        <a:rPr kumimoji="1" lang="ja-JP" altLang="en-US" dirty="0"/>
                        <a:t>北海道</a:t>
                      </a:r>
                    </a:p>
                  </a:txBody>
                  <a:tcPr/>
                </a:tc>
                <a:tc>
                  <a:txBody>
                    <a:bodyPr/>
                    <a:lstStyle/>
                    <a:p>
                      <a:pPr algn="r" fontAlgn="ctr">
                        <a:buNone/>
                      </a:pPr>
                      <a:r>
                        <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rPr>
                        <a:t>1.569714</a:t>
                      </a:r>
                    </a:p>
                  </a:txBody>
                  <a:tcPr marL="9525" marR="9525" marT="9525" marB="0" anchor="ctr"/>
                </a:tc>
                <a:tc>
                  <a:txBody>
                    <a:bodyPr/>
                    <a:lstStyle/>
                    <a:p>
                      <a:pPr algn="r" fontAlgn="ctr">
                        <a:buNone/>
                      </a:pPr>
                      <a:r>
                        <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rPr>
                        <a:t>2.591717</a:t>
                      </a:r>
                    </a:p>
                  </a:txBody>
                  <a:tcPr marL="9525" marR="9525" marT="9525" marB="0" anchor="ctr"/>
                </a:tc>
                <a:extLst>
                  <a:ext uri="{0D108BD9-81ED-4DB2-BD59-A6C34878D82A}">
                    <a16:rowId xmlns:a16="http://schemas.microsoft.com/office/drawing/2014/main" val="1571300497"/>
                  </a:ext>
                </a:extLst>
              </a:tr>
            </a:tbl>
          </a:graphicData>
        </a:graphic>
      </p:graphicFrame>
      <p:sp>
        <p:nvSpPr>
          <p:cNvPr id="3" name="テキスト ボックス 2">
            <a:extLst>
              <a:ext uri="{FF2B5EF4-FFF2-40B4-BE49-F238E27FC236}">
                <a16:creationId xmlns:a16="http://schemas.microsoft.com/office/drawing/2014/main" id="{002027DD-94A9-465B-E9E8-821B637B130C}"/>
              </a:ext>
            </a:extLst>
          </p:cNvPr>
          <p:cNvSpPr txBox="1"/>
          <p:nvPr/>
        </p:nvSpPr>
        <p:spPr>
          <a:xfrm>
            <a:off x="838200" y="5292546"/>
            <a:ext cx="10515600" cy="1200329"/>
          </a:xfrm>
          <a:prstGeom prst="rect">
            <a:avLst/>
          </a:prstGeom>
          <a:noFill/>
        </p:spPr>
        <p:txBody>
          <a:bodyPr wrap="square" rtlCol="0">
            <a:spAutoFit/>
          </a:bodyPr>
          <a:lstStyle/>
          <a:p>
            <a:r>
              <a:rPr lang="en-US" altLang="ja-JP" dirty="0"/>
              <a:t>2021</a:t>
            </a:r>
            <a:r>
              <a:rPr lang="ja-JP" altLang="en-US" dirty="0"/>
              <a:t>年度を予測する、</a:t>
            </a:r>
            <a:r>
              <a:rPr kumimoji="1" lang="ja-JP" altLang="en-US" dirty="0"/>
              <a:t>期間５の場合。これが</a:t>
            </a:r>
            <a:r>
              <a:rPr kumimoji="1" lang="en-US" altLang="ja-JP" dirty="0"/>
              <a:t>1</a:t>
            </a:r>
            <a:r>
              <a:rPr kumimoji="1" lang="ja-JP" altLang="en-US" dirty="0"/>
              <a:t>サンプルと</a:t>
            </a:r>
            <a:r>
              <a:rPr lang="ja-JP" altLang="en-US" dirty="0"/>
              <a:t>する。</a:t>
            </a:r>
            <a:endParaRPr lang="en-US" altLang="ja-JP" dirty="0"/>
          </a:p>
          <a:p>
            <a:r>
              <a:rPr lang="ja-JP" altLang="en-US" dirty="0"/>
              <a:t>学習・研修総数：</a:t>
            </a:r>
            <a:r>
              <a:rPr kumimoji="1" lang="en-US" altLang="ja-JP" dirty="0"/>
              <a:t>2003</a:t>
            </a:r>
            <a:r>
              <a:rPr kumimoji="1" lang="ja-JP" altLang="en-US" dirty="0"/>
              <a:t>年度から</a:t>
            </a:r>
            <a:r>
              <a:rPr kumimoji="1" lang="en-US" altLang="ja-JP" dirty="0"/>
              <a:t>2020</a:t>
            </a:r>
            <a:r>
              <a:rPr kumimoji="1" lang="ja-JP" altLang="en-US" dirty="0"/>
              <a:t>年度までで、</a:t>
            </a:r>
            <a:r>
              <a:rPr kumimoji="1" lang="en-US" altLang="ja-JP" dirty="0"/>
              <a:t>47</a:t>
            </a:r>
            <a:r>
              <a:rPr kumimoji="1" lang="ja-JP" altLang="en-US" dirty="0"/>
              <a:t>都道府県。</a:t>
            </a:r>
            <a:r>
              <a:rPr kumimoji="1" lang="en-US" altLang="ja-JP" dirty="0"/>
              <a:t>18</a:t>
            </a:r>
            <a:r>
              <a:rPr kumimoji="1" lang="ja-JP" altLang="en-US" dirty="0"/>
              <a:t>年間</a:t>
            </a:r>
            <a:r>
              <a:rPr kumimoji="1" lang="en-US" altLang="ja-JP" dirty="0"/>
              <a:t>×47</a:t>
            </a:r>
            <a:r>
              <a:rPr kumimoji="1" lang="ja-JP" altLang="en-US" dirty="0"/>
              <a:t>都道府県＝</a:t>
            </a:r>
            <a:r>
              <a:rPr kumimoji="1" lang="en-US" altLang="ja-JP" dirty="0"/>
              <a:t>846</a:t>
            </a:r>
          </a:p>
          <a:p>
            <a:r>
              <a:rPr lang="ja-JP" altLang="en-US" dirty="0"/>
              <a:t>時系列サンプル：</a:t>
            </a:r>
            <a:r>
              <a:rPr lang="en-US" altLang="ja-JP" dirty="0"/>
              <a:t>5</a:t>
            </a:r>
            <a:r>
              <a:rPr lang="ja-JP" altLang="en-US" dirty="0"/>
              <a:t>期間　</a:t>
            </a:r>
            <a:r>
              <a:rPr lang="en-US" altLang="ja-JP" dirty="0"/>
              <a:t>14</a:t>
            </a:r>
            <a:r>
              <a:rPr lang="ja-JP" altLang="en-US" dirty="0"/>
              <a:t>年間</a:t>
            </a:r>
            <a:r>
              <a:rPr lang="en-US" altLang="ja-JP" dirty="0"/>
              <a:t>×47</a:t>
            </a:r>
            <a:r>
              <a:rPr lang="ja-JP" altLang="en-US" dirty="0"/>
              <a:t>都道府県＝</a:t>
            </a:r>
            <a:r>
              <a:rPr lang="en-US" altLang="ja-JP" dirty="0"/>
              <a:t>658</a:t>
            </a:r>
          </a:p>
          <a:p>
            <a:r>
              <a:rPr kumimoji="1" lang="ja-JP" altLang="en-US" dirty="0"/>
              <a:t>学習サンプル：</a:t>
            </a:r>
            <a:r>
              <a:rPr kumimoji="1" lang="en-US" altLang="ja-JP" dirty="0"/>
              <a:t>70</a:t>
            </a:r>
            <a:r>
              <a:rPr kumimoji="1" lang="ja-JP" altLang="en-US" dirty="0"/>
              <a:t>％　</a:t>
            </a:r>
            <a:r>
              <a:rPr kumimoji="1" lang="en-US" altLang="ja-JP" dirty="0"/>
              <a:t>658×0.7</a:t>
            </a:r>
            <a:r>
              <a:rPr kumimoji="1" lang="ja-JP" altLang="en-US" dirty="0"/>
              <a:t>＝</a:t>
            </a:r>
            <a:r>
              <a:rPr kumimoji="1" lang="en-US" altLang="ja-JP" dirty="0"/>
              <a:t>460.6</a:t>
            </a:r>
            <a:endParaRPr kumimoji="1" lang="ja-JP" altLang="en-US" dirty="0"/>
          </a:p>
        </p:txBody>
      </p:sp>
      <p:graphicFrame>
        <p:nvGraphicFramePr>
          <p:cNvPr id="5" name="表 4">
            <a:extLst>
              <a:ext uri="{FF2B5EF4-FFF2-40B4-BE49-F238E27FC236}">
                <a16:creationId xmlns:a16="http://schemas.microsoft.com/office/drawing/2014/main" id="{079F6EE1-7981-E8CD-646B-581D31757F93}"/>
              </a:ext>
            </a:extLst>
          </p:cNvPr>
          <p:cNvGraphicFramePr>
            <a:graphicFrameLocks noGrp="1"/>
          </p:cNvGraphicFramePr>
          <p:nvPr>
            <p:extLst>
              <p:ext uri="{D42A27DB-BD31-4B8C-83A1-F6EECF244321}">
                <p14:modId xmlns:p14="http://schemas.microsoft.com/office/powerpoint/2010/main" val="4167235750"/>
              </p:ext>
            </p:extLst>
          </p:nvPr>
        </p:nvGraphicFramePr>
        <p:xfrm>
          <a:off x="454152" y="2015532"/>
          <a:ext cx="3688080" cy="2826935"/>
        </p:xfrm>
        <a:graphic>
          <a:graphicData uri="http://schemas.openxmlformats.org/drawingml/2006/table">
            <a:tbl>
              <a:tblPr firstRow="1" bandRow="1">
                <a:tableStyleId>{5C22544A-7EE6-4342-B048-85BDC9FD1C3A}</a:tableStyleId>
              </a:tblPr>
              <a:tblGrid>
                <a:gridCol w="865746">
                  <a:extLst>
                    <a:ext uri="{9D8B030D-6E8A-4147-A177-3AD203B41FA5}">
                      <a16:colId xmlns:a16="http://schemas.microsoft.com/office/drawing/2014/main" val="3424506360"/>
                    </a:ext>
                  </a:extLst>
                </a:gridCol>
                <a:gridCol w="1005383">
                  <a:extLst>
                    <a:ext uri="{9D8B030D-6E8A-4147-A177-3AD203B41FA5}">
                      <a16:colId xmlns:a16="http://schemas.microsoft.com/office/drawing/2014/main" val="577097050"/>
                    </a:ext>
                  </a:extLst>
                </a:gridCol>
                <a:gridCol w="1816951">
                  <a:extLst>
                    <a:ext uri="{9D8B030D-6E8A-4147-A177-3AD203B41FA5}">
                      <a16:colId xmlns:a16="http://schemas.microsoft.com/office/drawing/2014/main" val="2572537476"/>
                    </a:ext>
                  </a:extLst>
                </a:gridCol>
              </a:tblGrid>
              <a:tr h="725445">
                <a:tc>
                  <a:txBody>
                    <a:bodyPr/>
                    <a:lstStyle/>
                    <a:p>
                      <a:r>
                        <a:rPr kumimoji="1" lang="en-US" altLang="ja-JP" dirty="0"/>
                        <a:t>year</a:t>
                      </a:r>
                      <a:endParaRPr kumimoji="1" lang="ja-JP" altLang="en-US" dirty="0"/>
                    </a:p>
                  </a:txBody>
                  <a:tcPr/>
                </a:tc>
                <a:tc>
                  <a:txBody>
                    <a:bodyPr/>
                    <a:lstStyle/>
                    <a:p>
                      <a:r>
                        <a:rPr kumimoji="1" lang="en-US" altLang="ja-JP" dirty="0" err="1"/>
                        <a:t>pref</a:t>
                      </a:r>
                      <a:endParaRPr kumimoji="1" lang="ja-JP" altLang="en-US" dirty="0"/>
                    </a:p>
                  </a:txBody>
                  <a:tcPr/>
                </a:tc>
                <a:tc>
                  <a:txBody>
                    <a:bodyPr/>
                    <a:lstStyle/>
                    <a:p>
                      <a:r>
                        <a:rPr kumimoji="1" lang="ja-JP" altLang="en-US" dirty="0"/>
                        <a:t>県内総生産（第</a:t>
                      </a:r>
                      <a:r>
                        <a:rPr kumimoji="1" lang="en-US" altLang="ja-JP" dirty="0"/>
                        <a:t>3</a:t>
                      </a:r>
                      <a:r>
                        <a:rPr kumimoji="1" lang="ja-JP" altLang="en-US" dirty="0"/>
                        <a:t>次産業）</a:t>
                      </a:r>
                    </a:p>
                  </a:txBody>
                  <a:tcPr/>
                </a:tc>
                <a:extLst>
                  <a:ext uri="{0D108BD9-81ED-4DB2-BD59-A6C34878D82A}">
                    <a16:rowId xmlns:a16="http://schemas.microsoft.com/office/drawing/2014/main" val="2351992498"/>
                  </a:ext>
                </a:extLst>
              </a:tr>
              <a:tr h="420298">
                <a:tc>
                  <a:txBody>
                    <a:bodyPr/>
                    <a:lstStyle/>
                    <a:p>
                      <a:r>
                        <a:rPr kumimoji="1" lang="en-US" altLang="ja-JP" dirty="0"/>
                        <a:t>2017</a:t>
                      </a:r>
                      <a:endParaRPr kumimoji="1" lang="ja-JP" altLang="en-US" dirty="0"/>
                    </a:p>
                  </a:txBody>
                  <a:tcPr/>
                </a:tc>
                <a:tc>
                  <a:txBody>
                    <a:bodyPr/>
                    <a:lstStyle/>
                    <a:p>
                      <a:r>
                        <a:rPr kumimoji="1" lang="ja-JP" altLang="en-US" dirty="0"/>
                        <a:t>北海道</a:t>
                      </a:r>
                    </a:p>
                  </a:txBody>
                  <a:tcPr/>
                </a:tc>
                <a:tc>
                  <a:txBody>
                    <a:bodyPr/>
                    <a:lstStyle/>
                    <a:p>
                      <a:pPr algn="r" fontAlgn="ctr">
                        <a:buNone/>
                      </a:pP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613515395"/>
                  </a:ext>
                </a:extLst>
              </a:tr>
              <a:tr h="420298">
                <a:tc>
                  <a:txBody>
                    <a:bodyPr/>
                    <a:lstStyle/>
                    <a:p>
                      <a:r>
                        <a:rPr kumimoji="1" lang="en-US" altLang="ja-JP" dirty="0"/>
                        <a:t>2018</a:t>
                      </a:r>
                      <a:endParaRPr kumimoji="1" lang="ja-JP" altLang="en-US" dirty="0"/>
                    </a:p>
                  </a:txBody>
                  <a:tcPr/>
                </a:tc>
                <a:tc>
                  <a:txBody>
                    <a:bodyPr/>
                    <a:lstStyle/>
                    <a:p>
                      <a:r>
                        <a:rPr kumimoji="1" lang="ja-JP" altLang="en-US" dirty="0"/>
                        <a:t>北海道</a:t>
                      </a:r>
                    </a:p>
                  </a:txBody>
                  <a:tcPr/>
                </a:tc>
                <a:tc>
                  <a:txBody>
                    <a:bodyPr/>
                    <a:lstStyle/>
                    <a:p>
                      <a:pPr algn="r" fontAlgn="ctr">
                        <a:buNone/>
                      </a:pP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619394053"/>
                  </a:ext>
                </a:extLst>
              </a:tr>
              <a:tr h="420298">
                <a:tc>
                  <a:txBody>
                    <a:bodyPr/>
                    <a:lstStyle/>
                    <a:p>
                      <a:r>
                        <a:rPr kumimoji="1" lang="en-US" altLang="ja-JP" dirty="0"/>
                        <a:t>2019</a:t>
                      </a:r>
                      <a:endParaRPr kumimoji="1" lang="ja-JP" altLang="en-US" dirty="0"/>
                    </a:p>
                  </a:txBody>
                  <a:tcPr/>
                </a:tc>
                <a:tc>
                  <a:txBody>
                    <a:bodyPr/>
                    <a:lstStyle/>
                    <a:p>
                      <a:r>
                        <a:rPr kumimoji="1" lang="ja-JP" altLang="en-US" dirty="0"/>
                        <a:t>北海道</a:t>
                      </a:r>
                    </a:p>
                  </a:txBody>
                  <a:tcPr/>
                </a:tc>
                <a:tc>
                  <a:txBody>
                    <a:bodyPr/>
                    <a:lstStyle/>
                    <a:p>
                      <a:pPr algn="r" fontAlgn="ctr">
                        <a:buNone/>
                      </a:pP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291880715"/>
                  </a:ext>
                </a:extLst>
              </a:tr>
              <a:tr h="420298">
                <a:tc>
                  <a:txBody>
                    <a:bodyPr/>
                    <a:lstStyle/>
                    <a:p>
                      <a:r>
                        <a:rPr kumimoji="1" lang="en-US" altLang="ja-JP" dirty="0"/>
                        <a:t>2020</a:t>
                      </a:r>
                      <a:endParaRPr kumimoji="1" lang="ja-JP" altLang="en-US" dirty="0"/>
                    </a:p>
                  </a:txBody>
                  <a:tcPr/>
                </a:tc>
                <a:tc>
                  <a:txBody>
                    <a:bodyPr/>
                    <a:lstStyle/>
                    <a:p>
                      <a:r>
                        <a:rPr kumimoji="1" lang="ja-JP" altLang="en-US" dirty="0"/>
                        <a:t>北海道</a:t>
                      </a:r>
                    </a:p>
                  </a:txBody>
                  <a:tcPr/>
                </a:tc>
                <a:tc>
                  <a:txBody>
                    <a:bodyPr/>
                    <a:lstStyle/>
                    <a:p>
                      <a:pPr algn="r" fontAlgn="ctr">
                        <a:buNone/>
                      </a:pP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471043274"/>
                  </a:ext>
                </a:extLst>
              </a:tr>
              <a:tr h="420298">
                <a:tc>
                  <a:txBody>
                    <a:bodyPr/>
                    <a:lstStyle/>
                    <a:p>
                      <a:r>
                        <a:rPr kumimoji="1" lang="en-US" altLang="ja-JP" dirty="0"/>
                        <a:t>2021</a:t>
                      </a:r>
                      <a:endParaRPr kumimoji="1" lang="ja-JP" altLang="en-US" dirty="0"/>
                    </a:p>
                  </a:txBody>
                  <a:tcPr/>
                </a:tc>
                <a:tc>
                  <a:txBody>
                    <a:bodyPr/>
                    <a:lstStyle/>
                    <a:p>
                      <a:r>
                        <a:rPr kumimoji="1" lang="ja-JP" altLang="en-US" dirty="0"/>
                        <a:t>北海道</a:t>
                      </a:r>
                    </a:p>
                  </a:txBody>
                  <a:tcPr/>
                </a:tc>
                <a:tc>
                  <a:txBody>
                    <a:bodyPr/>
                    <a:lstStyle/>
                    <a:p>
                      <a:pPr algn="r" fontAlgn="ctr">
                        <a:buNone/>
                      </a:pP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1.404103</a:t>
                      </a:r>
                    </a:p>
                  </a:txBody>
                  <a:tcPr marL="9525" marR="9525" marT="9525" marB="0" anchor="ctr"/>
                </a:tc>
                <a:extLst>
                  <a:ext uri="{0D108BD9-81ED-4DB2-BD59-A6C34878D82A}">
                    <a16:rowId xmlns:a16="http://schemas.microsoft.com/office/drawing/2014/main" val="22423890"/>
                  </a:ext>
                </a:extLst>
              </a:tr>
            </a:tbl>
          </a:graphicData>
        </a:graphic>
      </p:graphicFrame>
      <p:sp>
        <p:nvSpPr>
          <p:cNvPr id="6" name="テキスト ボックス 5">
            <a:extLst>
              <a:ext uri="{FF2B5EF4-FFF2-40B4-BE49-F238E27FC236}">
                <a16:creationId xmlns:a16="http://schemas.microsoft.com/office/drawing/2014/main" id="{36DD73C4-3899-D9B2-A3DA-1363ACD2476F}"/>
              </a:ext>
            </a:extLst>
          </p:cNvPr>
          <p:cNvSpPr txBox="1"/>
          <p:nvPr/>
        </p:nvSpPr>
        <p:spPr>
          <a:xfrm>
            <a:off x="1444752" y="1527048"/>
            <a:ext cx="1700784" cy="369332"/>
          </a:xfrm>
          <a:prstGeom prst="rect">
            <a:avLst/>
          </a:prstGeom>
          <a:noFill/>
        </p:spPr>
        <p:txBody>
          <a:bodyPr wrap="square" rtlCol="0">
            <a:spAutoFit/>
          </a:bodyPr>
          <a:lstStyle/>
          <a:p>
            <a:r>
              <a:rPr kumimoji="1" lang="ja-JP" altLang="en-US" dirty="0"/>
              <a:t>目標変数</a:t>
            </a:r>
          </a:p>
        </p:txBody>
      </p:sp>
      <p:sp>
        <p:nvSpPr>
          <p:cNvPr id="7" name="テキスト ボックス 6">
            <a:extLst>
              <a:ext uri="{FF2B5EF4-FFF2-40B4-BE49-F238E27FC236}">
                <a16:creationId xmlns:a16="http://schemas.microsoft.com/office/drawing/2014/main" id="{CA571B64-F61B-3137-6787-C8F0A500F7B7}"/>
              </a:ext>
            </a:extLst>
          </p:cNvPr>
          <p:cNvSpPr txBox="1"/>
          <p:nvPr/>
        </p:nvSpPr>
        <p:spPr>
          <a:xfrm>
            <a:off x="7955280" y="1556155"/>
            <a:ext cx="1463040" cy="369332"/>
          </a:xfrm>
          <a:prstGeom prst="rect">
            <a:avLst/>
          </a:prstGeom>
          <a:noFill/>
        </p:spPr>
        <p:txBody>
          <a:bodyPr wrap="square" rtlCol="0">
            <a:spAutoFit/>
          </a:bodyPr>
          <a:lstStyle/>
          <a:p>
            <a:r>
              <a:rPr kumimoji="1" lang="ja-JP" altLang="en-US" dirty="0"/>
              <a:t>特徴量</a:t>
            </a:r>
          </a:p>
        </p:txBody>
      </p:sp>
    </p:spTree>
    <p:extLst>
      <p:ext uri="{BB962C8B-B14F-4D97-AF65-F5344CB8AC3E}">
        <p14:creationId xmlns:p14="http://schemas.microsoft.com/office/powerpoint/2010/main" val="3465955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88B279-55F4-4CE1-3AF7-8AECFCC3BF06}"/>
              </a:ext>
            </a:extLst>
          </p:cNvPr>
          <p:cNvSpPr>
            <a:spLocks noGrp="1"/>
          </p:cNvSpPr>
          <p:nvPr>
            <p:ph type="title"/>
          </p:nvPr>
        </p:nvSpPr>
        <p:spPr/>
        <p:txBody>
          <a:bodyPr/>
          <a:lstStyle/>
          <a:p>
            <a:r>
              <a:rPr kumimoji="1" lang="ja-JP" altLang="en-US" dirty="0"/>
              <a:t>県内総生産の遅さ</a:t>
            </a:r>
          </a:p>
        </p:txBody>
      </p:sp>
      <p:sp>
        <p:nvSpPr>
          <p:cNvPr id="3" name="コンテンツ プレースホルダー 2">
            <a:extLst>
              <a:ext uri="{FF2B5EF4-FFF2-40B4-BE49-F238E27FC236}">
                <a16:creationId xmlns:a16="http://schemas.microsoft.com/office/drawing/2014/main" id="{AC618DFC-2C65-8442-60CF-F92357DCF81B}"/>
              </a:ext>
            </a:extLst>
          </p:cNvPr>
          <p:cNvSpPr>
            <a:spLocks noGrp="1"/>
          </p:cNvSpPr>
          <p:nvPr>
            <p:ph idx="1"/>
          </p:nvPr>
        </p:nvSpPr>
        <p:spPr>
          <a:xfrm>
            <a:off x="838200" y="2010291"/>
            <a:ext cx="10515600" cy="4351338"/>
          </a:xfrm>
        </p:spPr>
        <p:txBody>
          <a:bodyPr/>
          <a:lstStyle/>
          <a:p>
            <a:r>
              <a:rPr kumimoji="1" lang="en-US" altLang="ja-JP" dirty="0"/>
              <a:t>2022</a:t>
            </a:r>
            <a:r>
              <a:rPr kumimoji="1" lang="ja-JP" altLang="en-US" dirty="0"/>
              <a:t>年度の数値　多くは</a:t>
            </a:r>
            <a:r>
              <a:rPr kumimoji="1" lang="en-US" altLang="ja-JP" dirty="0"/>
              <a:t>2025</a:t>
            </a:r>
            <a:r>
              <a:rPr kumimoji="1" lang="ja-JP" altLang="en-US" dirty="0"/>
              <a:t>年</a:t>
            </a:r>
            <a:r>
              <a:rPr kumimoji="1" lang="en-US" altLang="ja-JP" dirty="0"/>
              <a:t>3</a:t>
            </a:r>
            <a:r>
              <a:rPr kumimoji="1" lang="ja-JP" altLang="en-US" dirty="0"/>
              <a:t>月下旬頃公表　</a:t>
            </a:r>
            <a:r>
              <a:rPr kumimoji="1" lang="en-US" altLang="ja-JP" dirty="0"/>
              <a:t>2</a:t>
            </a:r>
            <a:r>
              <a:rPr kumimoji="1" lang="ja-JP" altLang="en-US" dirty="0"/>
              <a:t>年遅れ　</a:t>
            </a:r>
            <a:endParaRPr kumimoji="1" lang="en-US" altLang="ja-JP" dirty="0"/>
          </a:p>
          <a:p>
            <a:r>
              <a:rPr lang="ja-JP" altLang="en-US" dirty="0"/>
              <a:t>現時点でも未公表の都道府県も（香川県：</a:t>
            </a:r>
            <a:r>
              <a:rPr lang="en-US" altLang="ja-JP" dirty="0"/>
              <a:t>9</a:t>
            </a:r>
            <a:r>
              <a:rPr lang="ja-JP" altLang="en-US" dirty="0"/>
              <a:t>月下旬）。</a:t>
            </a:r>
            <a:endParaRPr kumimoji="1" lang="ja-JP" altLang="en-US" dirty="0"/>
          </a:p>
        </p:txBody>
      </p:sp>
      <p:sp>
        <p:nvSpPr>
          <p:cNvPr id="5" name="テキスト ボックス 4">
            <a:extLst>
              <a:ext uri="{FF2B5EF4-FFF2-40B4-BE49-F238E27FC236}">
                <a16:creationId xmlns:a16="http://schemas.microsoft.com/office/drawing/2014/main" id="{D90CD064-967C-FEB9-2472-F8E4C9869041}"/>
              </a:ext>
            </a:extLst>
          </p:cNvPr>
          <p:cNvSpPr txBox="1"/>
          <p:nvPr/>
        </p:nvSpPr>
        <p:spPr>
          <a:xfrm>
            <a:off x="2992581" y="5992297"/>
            <a:ext cx="8589819" cy="369332"/>
          </a:xfrm>
          <a:prstGeom prst="rect">
            <a:avLst/>
          </a:prstGeom>
          <a:noFill/>
        </p:spPr>
        <p:txBody>
          <a:bodyPr wrap="square">
            <a:spAutoFit/>
          </a:bodyPr>
          <a:lstStyle/>
          <a:p>
            <a:r>
              <a:rPr lang="ja-JP" altLang="en-US" dirty="0"/>
              <a:t>内閣府「各都道府県・政令指定都市の公表状況（</a:t>
            </a:r>
            <a:r>
              <a:rPr lang="en-US" altLang="ja-JP" dirty="0"/>
              <a:t>2025</a:t>
            </a:r>
            <a:r>
              <a:rPr lang="ja-JP" altLang="en-US" dirty="0"/>
              <a:t>年</a:t>
            </a:r>
            <a:r>
              <a:rPr lang="en-US" altLang="ja-JP" dirty="0"/>
              <a:t>7</a:t>
            </a:r>
            <a:r>
              <a:rPr lang="ja-JP" altLang="en-US" dirty="0"/>
              <a:t>月</a:t>
            </a:r>
            <a:r>
              <a:rPr lang="en-US" altLang="ja-JP" dirty="0"/>
              <a:t>31</a:t>
            </a:r>
            <a:r>
              <a:rPr lang="ja-JP" altLang="en-US" dirty="0"/>
              <a:t>日時点）」より。</a:t>
            </a:r>
          </a:p>
        </p:txBody>
      </p:sp>
      <p:cxnSp>
        <p:nvCxnSpPr>
          <p:cNvPr id="6" name="直線コネクタ 5">
            <a:extLst>
              <a:ext uri="{FF2B5EF4-FFF2-40B4-BE49-F238E27FC236}">
                <a16:creationId xmlns:a16="http://schemas.microsoft.com/office/drawing/2014/main" id="{4D62CBBE-5151-3000-FEE0-C0F655D483C4}"/>
              </a:ext>
            </a:extLst>
          </p:cNvPr>
          <p:cNvCxnSpPr>
            <a:cxnSpLocks/>
          </p:cNvCxnSpPr>
          <p:nvPr/>
        </p:nvCxnSpPr>
        <p:spPr>
          <a:xfrm flipV="1">
            <a:off x="609600" y="4378036"/>
            <a:ext cx="10825018" cy="73891"/>
          </a:xfrm>
          <a:prstGeom prst="line">
            <a:avLst/>
          </a:prstGeom>
        </p:spPr>
        <p:style>
          <a:lnRef idx="2">
            <a:schemeClr val="accent1"/>
          </a:lnRef>
          <a:fillRef idx="0">
            <a:schemeClr val="accent1"/>
          </a:fillRef>
          <a:effectRef idx="1">
            <a:schemeClr val="accent1"/>
          </a:effectRef>
          <a:fontRef idx="minor">
            <a:schemeClr val="tx1"/>
          </a:fontRef>
        </p:style>
      </p:cxnSp>
      <p:sp>
        <p:nvSpPr>
          <p:cNvPr id="8" name="テキスト ボックス 7">
            <a:extLst>
              <a:ext uri="{FF2B5EF4-FFF2-40B4-BE49-F238E27FC236}">
                <a16:creationId xmlns:a16="http://schemas.microsoft.com/office/drawing/2014/main" id="{AC61A85C-49CD-16A0-D56D-6DD2A986EF4B}"/>
              </a:ext>
            </a:extLst>
          </p:cNvPr>
          <p:cNvSpPr txBox="1"/>
          <p:nvPr/>
        </p:nvSpPr>
        <p:spPr>
          <a:xfrm>
            <a:off x="1909619" y="4775220"/>
            <a:ext cx="1440872" cy="369332"/>
          </a:xfrm>
          <a:prstGeom prst="rect">
            <a:avLst/>
          </a:prstGeom>
          <a:noFill/>
        </p:spPr>
        <p:txBody>
          <a:bodyPr wrap="square" rtlCol="0">
            <a:spAutoFit/>
          </a:bodyPr>
          <a:lstStyle/>
          <a:p>
            <a:r>
              <a:rPr kumimoji="1" lang="en-US" altLang="ja-JP" dirty="0"/>
              <a:t>2022</a:t>
            </a:r>
            <a:r>
              <a:rPr lang="ja-JP" altLang="en-US" dirty="0"/>
              <a:t>年</a:t>
            </a:r>
            <a:r>
              <a:rPr lang="en-US" altLang="ja-JP" dirty="0"/>
              <a:t>4</a:t>
            </a:r>
            <a:r>
              <a:rPr lang="ja-JP" altLang="en-US" dirty="0"/>
              <a:t>月</a:t>
            </a:r>
            <a:endParaRPr kumimoji="1" lang="ja-JP" altLang="en-US" dirty="0"/>
          </a:p>
        </p:txBody>
      </p:sp>
      <p:sp>
        <p:nvSpPr>
          <p:cNvPr id="9" name="テキスト ボックス 8">
            <a:extLst>
              <a:ext uri="{FF2B5EF4-FFF2-40B4-BE49-F238E27FC236}">
                <a16:creationId xmlns:a16="http://schemas.microsoft.com/office/drawing/2014/main" id="{90257D3C-7C01-1162-4C1A-4CA1C6262AA0}"/>
              </a:ext>
            </a:extLst>
          </p:cNvPr>
          <p:cNvSpPr txBox="1"/>
          <p:nvPr/>
        </p:nvSpPr>
        <p:spPr>
          <a:xfrm>
            <a:off x="4066311" y="4815835"/>
            <a:ext cx="1311564" cy="369332"/>
          </a:xfrm>
          <a:prstGeom prst="rect">
            <a:avLst/>
          </a:prstGeom>
          <a:noFill/>
        </p:spPr>
        <p:txBody>
          <a:bodyPr wrap="square" rtlCol="0">
            <a:spAutoFit/>
          </a:bodyPr>
          <a:lstStyle/>
          <a:p>
            <a:r>
              <a:rPr kumimoji="1" lang="en-US" altLang="ja-JP" dirty="0"/>
              <a:t>2023</a:t>
            </a:r>
            <a:r>
              <a:rPr kumimoji="1" lang="ja-JP" altLang="en-US" dirty="0"/>
              <a:t>年</a:t>
            </a:r>
            <a:r>
              <a:rPr kumimoji="1" lang="en-US" altLang="ja-JP" dirty="0"/>
              <a:t>4</a:t>
            </a:r>
            <a:r>
              <a:rPr kumimoji="1" lang="ja-JP" altLang="en-US" dirty="0"/>
              <a:t>月</a:t>
            </a:r>
          </a:p>
        </p:txBody>
      </p:sp>
      <p:sp>
        <p:nvSpPr>
          <p:cNvPr id="10" name="テキスト ボックス 9">
            <a:extLst>
              <a:ext uri="{FF2B5EF4-FFF2-40B4-BE49-F238E27FC236}">
                <a16:creationId xmlns:a16="http://schemas.microsoft.com/office/drawing/2014/main" id="{95CFD278-C0E0-9CCC-C61B-1E22F0C75499}"/>
              </a:ext>
            </a:extLst>
          </p:cNvPr>
          <p:cNvSpPr txBox="1"/>
          <p:nvPr/>
        </p:nvSpPr>
        <p:spPr>
          <a:xfrm>
            <a:off x="6248401" y="4815835"/>
            <a:ext cx="1588655" cy="369332"/>
          </a:xfrm>
          <a:prstGeom prst="rect">
            <a:avLst/>
          </a:prstGeom>
          <a:noFill/>
        </p:spPr>
        <p:txBody>
          <a:bodyPr wrap="square" rtlCol="0">
            <a:spAutoFit/>
          </a:bodyPr>
          <a:lstStyle/>
          <a:p>
            <a:r>
              <a:rPr kumimoji="1" lang="en-US" altLang="ja-JP" dirty="0"/>
              <a:t>2024</a:t>
            </a:r>
            <a:r>
              <a:rPr kumimoji="1" lang="ja-JP" altLang="en-US" dirty="0"/>
              <a:t>年</a:t>
            </a:r>
            <a:r>
              <a:rPr kumimoji="1" lang="en-US" altLang="ja-JP" dirty="0"/>
              <a:t>4</a:t>
            </a:r>
            <a:r>
              <a:rPr kumimoji="1" lang="ja-JP" altLang="en-US" dirty="0"/>
              <a:t>月</a:t>
            </a:r>
          </a:p>
        </p:txBody>
      </p:sp>
      <p:sp>
        <p:nvSpPr>
          <p:cNvPr id="11" name="テキスト ボックス 10">
            <a:extLst>
              <a:ext uri="{FF2B5EF4-FFF2-40B4-BE49-F238E27FC236}">
                <a16:creationId xmlns:a16="http://schemas.microsoft.com/office/drawing/2014/main" id="{ED8551C5-EA6A-046D-D75C-3600D88ADB39}"/>
              </a:ext>
            </a:extLst>
          </p:cNvPr>
          <p:cNvSpPr txBox="1"/>
          <p:nvPr/>
        </p:nvSpPr>
        <p:spPr>
          <a:xfrm>
            <a:off x="8312727" y="4837997"/>
            <a:ext cx="1570182" cy="369332"/>
          </a:xfrm>
          <a:prstGeom prst="rect">
            <a:avLst/>
          </a:prstGeom>
          <a:noFill/>
        </p:spPr>
        <p:txBody>
          <a:bodyPr wrap="square" rtlCol="0">
            <a:spAutoFit/>
          </a:bodyPr>
          <a:lstStyle/>
          <a:p>
            <a:r>
              <a:rPr kumimoji="1" lang="en-US" altLang="ja-JP" dirty="0"/>
              <a:t>2025</a:t>
            </a:r>
            <a:r>
              <a:rPr kumimoji="1" lang="ja-JP" altLang="en-US" dirty="0"/>
              <a:t>年</a:t>
            </a:r>
            <a:r>
              <a:rPr kumimoji="1" lang="en-US" altLang="ja-JP" dirty="0"/>
              <a:t>4</a:t>
            </a:r>
            <a:r>
              <a:rPr kumimoji="1" lang="ja-JP" altLang="en-US" dirty="0"/>
              <a:t>月</a:t>
            </a:r>
          </a:p>
        </p:txBody>
      </p:sp>
      <p:cxnSp>
        <p:nvCxnSpPr>
          <p:cNvPr id="18" name="直線コネクタ 17">
            <a:extLst>
              <a:ext uri="{FF2B5EF4-FFF2-40B4-BE49-F238E27FC236}">
                <a16:creationId xmlns:a16="http://schemas.microsoft.com/office/drawing/2014/main" id="{E9675338-1D19-63C2-B8B4-B340085BFDEB}"/>
              </a:ext>
            </a:extLst>
          </p:cNvPr>
          <p:cNvCxnSpPr/>
          <p:nvPr/>
        </p:nvCxnSpPr>
        <p:spPr>
          <a:xfrm>
            <a:off x="2493818" y="3429000"/>
            <a:ext cx="0" cy="1022927"/>
          </a:xfrm>
          <a:prstGeom prst="line">
            <a:avLst/>
          </a:prstGeom>
        </p:spPr>
        <p:style>
          <a:lnRef idx="2">
            <a:schemeClr val="accent1"/>
          </a:lnRef>
          <a:fillRef idx="0">
            <a:schemeClr val="accent1"/>
          </a:fillRef>
          <a:effectRef idx="1">
            <a:schemeClr val="accent1"/>
          </a:effectRef>
          <a:fontRef idx="minor">
            <a:schemeClr val="tx1"/>
          </a:fontRef>
        </p:style>
      </p:cxnSp>
      <p:sp>
        <p:nvSpPr>
          <p:cNvPr id="19" name="テキスト ボックス 18">
            <a:extLst>
              <a:ext uri="{FF2B5EF4-FFF2-40B4-BE49-F238E27FC236}">
                <a16:creationId xmlns:a16="http://schemas.microsoft.com/office/drawing/2014/main" id="{88F4249A-5531-9087-F567-5D082B95FF01}"/>
              </a:ext>
            </a:extLst>
          </p:cNvPr>
          <p:cNvSpPr txBox="1"/>
          <p:nvPr/>
        </p:nvSpPr>
        <p:spPr>
          <a:xfrm>
            <a:off x="2939473" y="3685411"/>
            <a:ext cx="1431636" cy="369332"/>
          </a:xfrm>
          <a:prstGeom prst="rect">
            <a:avLst/>
          </a:prstGeom>
          <a:noFill/>
        </p:spPr>
        <p:txBody>
          <a:bodyPr wrap="square" rtlCol="0">
            <a:spAutoFit/>
          </a:bodyPr>
          <a:lstStyle/>
          <a:p>
            <a:r>
              <a:rPr kumimoji="1" lang="en-US" altLang="ja-JP" dirty="0"/>
              <a:t>2022</a:t>
            </a:r>
            <a:r>
              <a:rPr kumimoji="1" lang="ja-JP" altLang="en-US" dirty="0"/>
              <a:t>年度</a:t>
            </a:r>
          </a:p>
        </p:txBody>
      </p:sp>
      <p:sp>
        <p:nvSpPr>
          <p:cNvPr id="20" name="二等辺三角形 19">
            <a:extLst>
              <a:ext uri="{FF2B5EF4-FFF2-40B4-BE49-F238E27FC236}">
                <a16:creationId xmlns:a16="http://schemas.microsoft.com/office/drawing/2014/main" id="{BA166693-7C84-BBBD-F66A-6A0DE9F24861}"/>
              </a:ext>
            </a:extLst>
          </p:cNvPr>
          <p:cNvSpPr/>
          <p:nvPr/>
        </p:nvSpPr>
        <p:spPr>
          <a:xfrm rot="10800000">
            <a:off x="9839037" y="4074245"/>
            <a:ext cx="461818" cy="240125"/>
          </a:xfrm>
          <a:prstGeom prst="triangle">
            <a:avLst>
              <a:gd name="adj" fmla="val 44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a:extLst>
              <a:ext uri="{FF2B5EF4-FFF2-40B4-BE49-F238E27FC236}">
                <a16:creationId xmlns:a16="http://schemas.microsoft.com/office/drawing/2014/main" id="{12270E62-3AB4-2150-C461-AA0E5C754696}"/>
              </a:ext>
            </a:extLst>
          </p:cNvPr>
          <p:cNvCxnSpPr/>
          <p:nvPr/>
        </p:nvCxnSpPr>
        <p:spPr>
          <a:xfrm>
            <a:off x="4599709" y="3429000"/>
            <a:ext cx="0" cy="94903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4184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4F654F-2641-7A46-F856-988D1D7BAAE1}"/>
              </a:ext>
            </a:extLst>
          </p:cNvPr>
          <p:cNvSpPr>
            <a:spLocks noGrp="1"/>
          </p:cNvSpPr>
          <p:nvPr>
            <p:ph type="title"/>
          </p:nvPr>
        </p:nvSpPr>
        <p:spPr/>
        <p:txBody>
          <a:bodyPr/>
          <a:lstStyle/>
          <a:p>
            <a:r>
              <a:rPr kumimoji="1" lang="ja-JP" altLang="en-US" dirty="0"/>
              <a:t>ハイパーパラメーター</a:t>
            </a:r>
          </a:p>
        </p:txBody>
      </p:sp>
      <p:graphicFrame>
        <p:nvGraphicFramePr>
          <p:cNvPr id="4" name="コンテンツ プレースホルダー 3">
            <a:extLst>
              <a:ext uri="{FF2B5EF4-FFF2-40B4-BE49-F238E27FC236}">
                <a16:creationId xmlns:a16="http://schemas.microsoft.com/office/drawing/2014/main" id="{9159C22A-CDAE-614B-4D42-2C0056EEEA52}"/>
              </a:ext>
            </a:extLst>
          </p:cNvPr>
          <p:cNvGraphicFramePr>
            <a:graphicFrameLocks noGrp="1"/>
          </p:cNvGraphicFramePr>
          <p:nvPr>
            <p:ph idx="1"/>
            <p:extLst>
              <p:ext uri="{D42A27DB-BD31-4B8C-83A1-F6EECF244321}">
                <p14:modId xmlns:p14="http://schemas.microsoft.com/office/powerpoint/2010/main" val="3418137284"/>
              </p:ext>
            </p:extLst>
          </p:nvPr>
        </p:nvGraphicFramePr>
        <p:xfrm>
          <a:off x="838200" y="1607995"/>
          <a:ext cx="10515597" cy="466344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424011887"/>
                    </a:ext>
                  </a:extLst>
                </a:gridCol>
                <a:gridCol w="3505199">
                  <a:extLst>
                    <a:ext uri="{9D8B030D-6E8A-4147-A177-3AD203B41FA5}">
                      <a16:colId xmlns:a16="http://schemas.microsoft.com/office/drawing/2014/main" val="2786420273"/>
                    </a:ext>
                  </a:extLst>
                </a:gridCol>
                <a:gridCol w="3505199">
                  <a:extLst>
                    <a:ext uri="{9D8B030D-6E8A-4147-A177-3AD203B41FA5}">
                      <a16:colId xmlns:a16="http://schemas.microsoft.com/office/drawing/2014/main" val="3110947235"/>
                    </a:ext>
                  </a:extLst>
                </a:gridCol>
              </a:tblGrid>
              <a:tr h="0">
                <a:tc>
                  <a:txBody>
                    <a:bodyPr/>
                    <a:lstStyle/>
                    <a:p>
                      <a:r>
                        <a:rPr kumimoji="1" lang="ja-JP" altLang="en-US" sz="2400" dirty="0"/>
                        <a:t>種類</a:t>
                      </a:r>
                    </a:p>
                  </a:txBody>
                  <a:tcPr/>
                </a:tc>
                <a:tc>
                  <a:txBody>
                    <a:bodyPr/>
                    <a:lstStyle/>
                    <a:p>
                      <a:r>
                        <a:rPr kumimoji="1" lang="ja-JP" altLang="en-US" sz="2400" dirty="0"/>
                        <a:t>内容</a:t>
                      </a:r>
                    </a:p>
                  </a:txBody>
                  <a:tcPr/>
                </a:tc>
                <a:tc>
                  <a:txBody>
                    <a:bodyPr/>
                    <a:lstStyle/>
                    <a:p>
                      <a:r>
                        <a:rPr kumimoji="1" lang="ja-JP" altLang="en-US" sz="2400" dirty="0"/>
                        <a:t>数値</a:t>
                      </a:r>
                    </a:p>
                  </a:txBody>
                  <a:tcPr/>
                </a:tc>
                <a:extLst>
                  <a:ext uri="{0D108BD9-81ED-4DB2-BD59-A6C34878D82A}">
                    <a16:rowId xmlns:a16="http://schemas.microsoft.com/office/drawing/2014/main" val="976024597"/>
                  </a:ext>
                </a:extLst>
              </a:tr>
              <a:tr h="370840">
                <a:tc>
                  <a:txBody>
                    <a:bodyPr/>
                    <a:lstStyle/>
                    <a:p>
                      <a:r>
                        <a:rPr kumimoji="1" lang="ja-JP" altLang="en-US" sz="2400" dirty="0"/>
                        <a:t>系列長</a:t>
                      </a:r>
                    </a:p>
                  </a:txBody>
                  <a:tcPr/>
                </a:tc>
                <a:tc>
                  <a:txBody>
                    <a:bodyPr/>
                    <a:lstStyle/>
                    <a:p>
                      <a:r>
                        <a:rPr kumimoji="1" lang="en-US" altLang="ja-JP" sz="2400" dirty="0"/>
                        <a:t>1</a:t>
                      </a:r>
                      <a:r>
                        <a:rPr kumimoji="1" lang="ja-JP" altLang="en-US" sz="2400" dirty="0"/>
                        <a:t>サンプルの長さ</a:t>
                      </a:r>
                    </a:p>
                  </a:txBody>
                  <a:tcPr/>
                </a:tc>
                <a:tc>
                  <a:txBody>
                    <a:bodyPr/>
                    <a:lstStyle/>
                    <a:p>
                      <a:r>
                        <a:rPr kumimoji="1" lang="en-US" altLang="ja-JP" sz="2400" dirty="0"/>
                        <a:t>1</a:t>
                      </a:r>
                      <a:r>
                        <a:rPr kumimoji="1" lang="ja-JP" altLang="en-US" sz="2400" dirty="0"/>
                        <a:t>～３</a:t>
                      </a:r>
                    </a:p>
                  </a:txBody>
                  <a:tcPr/>
                </a:tc>
                <a:extLst>
                  <a:ext uri="{0D108BD9-81ED-4DB2-BD59-A6C34878D82A}">
                    <a16:rowId xmlns:a16="http://schemas.microsoft.com/office/drawing/2014/main" val="2617668966"/>
                  </a:ext>
                </a:extLst>
              </a:tr>
              <a:tr h="370840">
                <a:tc>
                  <a:txBody>
                    <a:bodyPr/>
                    <a:lstStyle/>
                    <a:p>
                      <a:r>
                        <a:rPr kumimoji="1" lang="ja-JP" altLang="en-US" sz="2400" dirty="0"/>
                        <a:t>隠れ層の次元数</a:t>
                      </a:r>
                    </a:p>
                  </a:txBody>
                  <a:tcPr/>
                </a:tc>
                <a:tc>
                  <a:txBody>
                    <a:bodyPr/>
                    <a:lstStyle/>
                    <a:p>
                      <a:r>
                        <a:rPr kumimoji="1" lang="ja-JP" altLang="en-US" sz="2400" dirty="0"/>
                        <a:t>時系列を柔軟に追えるが、過学習にもなる</a:t>
                      </a:r>
                    </a:p>
                  </a:txBody>
                  <a:tcPr/>
                </a:tc>
                <a:tc>
                  <a:txBody>
                    <a:bodyPr/>
                    <a:lstStyle/>
                    <a:p>
                      <a:r>
                        <a:rPr kumimoji="1" lang="en-US" altLang="ja-JP" sz="2400" dirty="0"/>
                        <a:t>16</a:t>
                      </a:r>
                      <a:r>
                        <a:rPr kumimoji="1" lang="ja-JP" altLang="en-US" sz="2400" dirty="0"/>
                        <a:t>～</a:t>
                      </a:r>
                      <a:r>
                        <a:rPr kumimoji="1" lang="en-US" altLang="ja-JP" sz="2400" dirty="0"/>
                        <a:t>128</a:t>
                      </a:r>
                      <a:endParaRPr kumimoji="1" lang="ja-JP" altLang="en-US" sz="2400" dirty="0"/>
                    </a:p>
                  </a:txBody>
                  <a:tcPr/>
                </a:tc>
                <a:extLst>
                  <a:ext uri="{0D108BD9-81ED-4DB2-BD59-A6C34878D82A}">
                    <a16:rowId xmlns:a16="http://schemas.microsoft.com/office/drawing/2014/main" val="2371810826"/>
                  </a:ext>
                </a:extLst>
              </a:tr>
              <a:tr h="370840">
                <a:tc>
                  <a:txBody>
                    <a:bodyPr/>
                    <a:lstStyle/>
                    <a:p>
                      <a:r>
                        <a:rPr kumimoji="1" lang="ja-JP" altLang="en-US" sz="2400" dirty="0"/>
                        <a:t>学習率</a:t>
                      </a:r>
                    </a:p>
                  </a:txBody>
                  <a:tcPr/>
                </a:tc>
                <a:tc>
                  <a:txBody>
                    <a:bodyPr/>
                    <a:lstStyle/>
                    <a:p>
                      <a:r>
                        <a:rPr kumimoji="1" lang="ja-JP" altLang="en-US" sz="2400" dirty="0"/>
                        <a:t>どの程度パラメーターを更新するか</a:t>
                      </a:r>
                    </a:p>
                  </a:txBody>
                  <a:tcPr/>
                </a:tc>
                <a:tc>
                  <a:txBody>
                    <a:bodyPr/>
                    <a:lstStyle/>
                    <a:p>
                      <a:r>
                        <a:rPr kumimoji="1" lang="en-US" altLang="ja-JP" sz="2400" dirty="0"/>
                        <a:t>0.001</a:t>
                      </a:r>
                      <a:endParaRPr kumimoji="1" lang="ja-JP" altLang="en-US" sz="2400" dirty="0"/>
                    </a:p>
                  </a:txBody>
                  <a:tcPr/>
                </a:tc>
                <a:extLst>
                  <a:ext uri="{0D108BD9-81ED-4DB2-BD59-A6C34878D82A}">
                    <a16:rowId xmlns:a16="http://schemas.microsoft.com/office/drawing/2014/main" val="28987293"/>
                  </a:ext>
                </a:extLst>
              </a:tr>
              <a:tr h="370840">
                <a:tc>
                  <a:txBody>
                    <a:bodyPr/>
                    <a:lstStyle/>
                    <a:p>
                      <a:r>
                        <a:rPr kumimoji="1" lang="ja-JP" altLang="en-US" sz="2400" dirty="0"/>
                        <a:t>最適化手法</a:t>
                      </a:r>
                    </a:p>
                  </a:txBody>
                  <a:tcPr/>
                </a:tc>
                <a:tc>
                  <a:txBody>
                    <a:bodyPr/>
                    <a:lstStyle/>
                    <a:p>
                      <a:endParaRPr kumimoji="1" lang="ja-JP" altLang="en-US" sz="2400" dirty="0"/>
                    </a:p>
                  </a:txBody>
                  <a:tcPr/>
                </a:tc>
                <a:tc>
                  <a:txBody>
                    <a:bodyPr/>
                    <a:lstStyle/>
                    <a:p>
                      <a:r>
                        <a:rPr kumimoji="1" lang="en-US" altLang="ja-JP" sz="2400" dirty="0"/>
                        <a:t>SGD</a:t>
                      </a:r>
                      <a:r>
                        <a:rPr kumimoji="1" lang="ja-JP" altLang="en-US" sz="2400" dirty="0"/>
                        <a:t>（確率的勾配降下法）</a:t>
                      </a:r>
                    </a:p>
                  </a:txBody>
                  <a:tcPr/>
                </a:tc>
                <a:extLst>
                  <a:ext uri="{0D108BD9-81ED-4DB2-BD59-A6C34878D82A}">
                    <a16:rowId xmlns:a16="http://schemas.microsoft.com/office/drawing/2014/main" val="1109076907"/>
                  </a:ext>
                </a:extLst>
              </a:tr>
              <a:tr h="370840">
                <a:tc>
                  <a:txBody>
                    <a:bodyPr/>
                    <a:lstStyle/>
                    <a:p>
                      <a:r>
                        <a:rPr kumimoji="1" lang="ja-JP" altLang="en-US" sz="2400" dirty="0"/>
                        <a:t>損失関数</a:t>
                      </a:r>
                    </a:p>
                  </a:txBody>
                  <a:tcPr/>
                </a:tc>
                <a:tc>
                  <a:txBody>
                    <a:bodyPr/>
                    <a:lstStyle/>
                    <a:p>
                      <a:r>
                        <a:rPr kumimoji="1" lang="ja-JP" altLang="en-US" sz="2400" dirty="0"/>
                        <a:t>損失の計算法</a:t>
                      </a:r>
                    </a:p>
                  </a:txBody>
                  <a:tcPr/>
                </a:tc>
                <a:tc>
                  <a:txBody>
                    <a:bodyPr/>
                    <a:lstStyle/>
                    <a:p>
                      <a:r>
                        <a:rPr kumimoji="1" lang="en-US" altLang="ja-JP" sz="2400" dirty="0" err="1"/>
                        <a:t>MSELoss</a:t>
                      </a:r>
                      <a:r>
                        <a:rPr kumimoji="1" lang="en-US" altLang="ja-JP" sz="2400" dirty="0"/>
                        <a:t>(</a:t>
                      </a:r>
                      <a:r>
                        <a:rPr kumimoji="1" lang="ja-JP" altLang="en-US" sz="2400" dirty="0"/>
                        <a:t>平均二乗誤差）</a:t>
                      </a:r>
                    </a:p>
                  </a:txBody>
                  <a:tcPr/>
                </a:tc>
                <a:extLst>
                  <a:ext uri="{0D108BD9-81ED-4DB2-BD59-A6C34878D82A}">
                    <a16:rowId xmlns:a16="http://schemas.microsoft.com/office/drawing/2014/main" val="2163177555"/>
                  </a:ext>
                </a:extLst>
              </a:tr>
              <a:tr h="370840">
                <a:tc>
                  <a:txBody>
                    <a:bodyPr/>
                    <a:lstStyle/>
                    <a:p>
                      <a:r>
                        <a:rPr kumimoji="1" lang="ja-JP" altLang="en-US" sz="2400" dirty="0"/>
                        <a:t>エポック数</a:t>
                      </a:r>
                    </a:p>
                  </a:txBody>
                  <a:tcPr/>
                </a:tc>
                <a:tc>
                  <a:txBody>
                    <a:bodyPr/>
                    <a:lstStyle/>
                    <a:p>
                      <a:r>
                        <a:rPr kumimoji="1" lang="ja-JP" altLang="en-US" sz="2400" dirty="0"/>
                        <a:t>何回収束計算をするか</a:t>
                      </a:r>
                    </a:p>
                  </a:txBody>
                  <a:tcPr/>
                </a:tc>
                <a:tc>
                  <a:txBody>
                    <a:bodyPr/>
                    <a:lstStyle/>
                    <a:p>
                      <a:r>
                        <a:rPr kumimoji="1" lang="en-US" altLang="ja-JP" sz="2400" dirty="0"/>
                        <a:t>5000</a:t>
                      </a:r>
                      <a:endParaRPr kumimoji="1" lang="ja-JP" altLang="en-US" sz="2400" dirty="0"/>
                    </a:p>
                  </a:txBody>
                  <a:tcPr/>
                </a:tc>
                <a:extLst>
                  <a:ext uri="{0D108BD9-81ED-4DB2-BD59-A6C34878D82A}">
                    <a16:rowId xmlns:a16="http://schemas.microsoft.com/office/drawing/2014/main" val="1769843532"/>
                  </a:ext>
                </a:extLst>
              </a:tr>
            </a:tbl>
          </a:graphicData>
        </a:graphic>
      </p:graphicFrame>
    </p:spTree>
    <p:extLst>
      <p:ext uri="{BB962C8B-B14F-4D97-AF65-F5344CB8AC3E}">
        <p14:creationId xmlns:p14="http://schemas.microsoft.com/office/powerpoint/2010/main" val="632684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BC8A03C-750A-B31B-791C-43ECB7F40BEB}"/>
              </a:ext>
            </a:extLst>
          </p:cNvPr>
          <p:cNvSpPr txBox="1"/>
          <p:nvPr/>
        </p:nvSpPr>
        <p:spPr>
          <a:xfrm>
            <a:off x="1353311" y="377987"/>
            <a:ext cx="9388579" cy="646331"/>
          </a:xfrm>
          <a:prstGeom prst="rect">
            <a:avLst/>
          </a:prstGeom>
          <a:noFill/>
        </p:spPr>
        <p:txBody>
          <a:bodyPr wrap="square" rtlCol="0">
            <a:spAutoFit/>
          </a:bodyPr>
          <a:lstStyle/>
          <a:p>
            <a:r>
              <a:rPr kumimoji="1" lang="ja-JP" altLang="en-US" sz="3600" dirty="0"/>
              <a:t>説明変数を「目標変数＋誤差項」にした場合</a:t>
            </a:r>
          </a:p>
        </p:txBody>
      </p:sp>
      <p:pic>
        <p:nvPicPr>
          <p:cNvPr id="5" name="図 4">
            <a:extLst>
              <a:ext uri="{FF2B5EF4-FFF2-40B4-BE49-F238E27FC236}">
                <a16:creationId xmlns:a16="http://schemas.microsoft.com/office/drawing/2014/main" id="{9B60BDCD-1D65-847D-B0EE-578D913FF0F9}"/>
              </a:ext>
            </a:extLst>
          </p:cNvPr>
          <p:cNvPicPr>
            <a:picLocks noChangeAspect="1"/>
          </p:cNvPicPr>
          <p:nvPr/>
        </p:nvPicPr>
        <p:blipFill>
          <a:blip r:embed="rId2"/>
          <a:stretch>
            <a:fillRect/>
          </a:stretch>
        </p:blipFill>
        <p:spPr>
          <a:xfrm>
            <a:off x="554037" y="1499806"/>
            <a:ext cx="5438775" cy="4333875"/>
          </a:xfrm>
          <a:prstGeom prst="rect">
            <a:avLst/>
          </a:prstGeom>
        </p:spPr>
      </p:pic>
      <p:pic>
        <p:nvPicPr>
          <p:cNvPr id="2050" name="Picture 2">
            <a:extLst>
              <a:ext uri="{FF2B5EF4-FFF2-40B4-BE49-F238E27FC236}">
                <a16:creationId xmlns:a16="http://schemas.microsoft.com/office/drawing/2014/main" id="{84D3CD31-7AFB-7E74-7951-072A38CC0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9190" y="1585336"/>
            <a:ext cx="5400675" cy="4333875"/>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8F3C6CCA-BF4B-8C07-7EBF-A40C3BDD6091}"/>
              </a:ext>
            </a:extLst>
          </p:cNvPr>
          <p:cNvSpPr txBox="1"/>
          <p:nvPr/>
        </p:nvSpPr>
        <p:spPr>
          <a:xfrm>
            <a:off x="1353311" y="6225309"/>
            <a:ext cx="3809816" cy="369332"/>
          </a:xfrm>
          <a:prstGeom prst="rect">
            <a:avLst/>
          </a:prstGeom>
          <a:noFill/>
        </p:spPr>
        <p:txBody>
          <a:bodyPr wrap="square" rtlCol="0">
            <a:spAutoFit/>
          </a:bodyPr>
          <a:lstStyle/>
          <a:p>
            <a:r>
              <a:rPr kumimoji="1" lang="ja-JP" altLang="en-US" dirty="0"/>
              <a:t>誤差項は平均０，標準偏差０</a:t>
            </a:r>
            <a:r>
              <a:rPr kumimoji="1" lang="en-US" altLang="ja-JP" dirty="0"/>
              <a:t>.001</a:t>
            </a:r>
            <a:endParaRPr kumimoji="1" lang="ja-JP" altLang="en-US" dirty="0"/>
          </a:p>
        </p:txBody>
      </p:sp>
    </p:spTree>
    <p:extLst>
      <p:ext uri="{BB962C8B-B14F-4D97-AF65-F5344CB8AC3E}">
        <p14:creationId xmlns:p14="http://schemas.microsoft.com/office/powerpoint/2010/main" val="1812657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E9ADE6-2C02-BC66-9820-53643FD6C2C5}"/>
              </a:ext>
            </a:extLst>
          </p:cNvPr>
          <p:cNvSpPr>
            <a:spLocks noGrp="1"/>
          </p:cNvSpPr>
          <p:nvPr>
            <p:ph type="title"/>
          </p:nvPr>
        </p:nvSpPr>
        <p:spPr/>
        <p:txBody>
          <a:bodyPr/>
          <a:lstStyle/>
          <a:p>
            <a:r>
              <a:rPr kumimoji="1" lang="ja-JP" altLang="en-US" dirty="0"/>
              <a:t>期間数２、説明変数１の場合</a:t>
            </a:r>
          </a:p>
        </p:txBody>
      </p:sp>
      <p:pic>
        <p:nvPicPr>
          <p:cNvPr id="3" name="図 2">
            <a:extLst>
              <a:ext uri="{FF2B5EF4-FFF2-40B4-BE49-F238E27FC236}">
                <a16:creationId xmlns:a16="http://schemas.microsoft.com/office/drawing/2014/main" id="{1075FB13-7D2D-1373-0743-F95D1DBB0D1C}"/>
              </a:ext>
            </a:extLst>
          </p:cNvPr>
          <p:cNvPicPr>
            <a:picLocks noChangeAspect="1"/>
          </p:cNvPicPr>
          <p:nvPr/>
        </p:nvPicPr>
        <p:blipFill>
          <a:blip r:embed="rId2"/>
          <a:stretch>
            <a:fillRect/>
          </a:stretch>
        </p:blipFill>
        <p:spPr>
          <a:xfrm>
            <a:off x="504104" y="1788535"/>
            <a:ext cx="5438775" cy="4333875"/>
          </a:xfrm>
          <a:prstGeom prst="rect">
            <a:avLst/>
          </a:prstGeom>
        </p:spPr>
      </p:pic>
      <p:pic>
        <p:nvPicPr>
          <p:cNvPr id="8" name="図 7">
            <a:extLst>
              <a:ext uri="{FF2B5EF4-FFF2-40B4-BE49-F238E27FC236}">
                <a16:creationId xmlns:a16="http://schemas.microsoft.com/office/drawing/2014/main" id="{098EDA89-42B4-4BAD-670D-A4A765A02C57}"/>
              </a:ext>
            </a:extLst>
          </p:cNvPr>
          <p:cNvPicPr>
            <a:picLocks noChangeAspect="1"/>
          </p:cNvPicPr>
          <p:nvPr/>
        </p:nvPicPr>
        <p:blipFill>
          <a:blip r:embed="rId3"/>
          <a:stretch>
            <a:fillRect/>
          </a:stretch>
        </p:blipFill>
        <p:spPr>
          <a:xfrm>
            <a:off x="6562725" y="1788535"/>
            <a:ext cx="5400675" cy="4333875"/>
          </a:xfrm>
          <a:prstGeom prst="rect">
            <a:avLst/>
          </a:prstGeom>
        </p:spPr>
      </p:pic>
    </p:spTree>
    <p:extLst>
      <p:ext uri="{BB962C8B-B14F-4D97-AF65-F5344CB8AC3E}">
        <p14:creationId xmlns:p14="http://schemas.microsoft.com/office/powerpoint/2010/main" val="4061042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322741-97EC-A0DF-CE66-6144B26C99F3}"/>
              </a:ext>
            </a:extLst>
          </p:cNvPr>
          <p:cNvSpPr>
            <a:spLocks noGrp="1"/>
          </p:cNvSpPr>
          <p:nvPr>
            <p:ph type="title"/>
          </p:nvPr>
        </p:nvSpPr>
        <p:spPr/>
        <p:txBody>
          <a:bodyPr/>
          <a:lstStyle/>
          <a:p>
            <a:r>
              <a:rPr kumimoji="1" lang="ja-JP" altLang="en-US" dirty="0"/>
              <a:t>加重平均の予測値との比較</a:t>
            </a:r>
          </a:p>
        </p:txBody>
      </p:sp>
      <p:pic>
        <p:nvPicPr>
          <p:cNvPr id="4" name="コンテンツ プレースホルダー 3">
            <a:extLst>
              <a:ext uri="{FF2B5EF4-FFF2-40B4-BE49-F238E27FC236}">
                <a16:creationId xmlns:a16="http://schemas.microsoft.com/office/drawing/2014/main" id="{E584F20A-2541-0A71-9571-9EBC7175754F}"/>
              </a:ext>
            </a:extLst>
          </p:cNvPr>
          <p:cNvPicPr>
            <a:picLocks noGrp="1" noChangeAspect="1"/>
          </p:cNvPicPr>
          <p:nvPr>
            <p:ph idx="1"/>
          </p:nvPr>
        </p:nvPicPr>
        <p:blipFill>
          <a:blip r:embed="rId2"/>
          <a:stretch>
            <a:fillRect/>
          </a:stretch>
        </p:blipFill>
        <p:spPr>
          <a:xfrm>
            <a:off x="1331035" y="1570467"/>
            <a:ext cx="4304149" cy="4017612"/>
          </a:xfrm>
          <a:prstGeom prst="rect">
            <a:avLst/>
          </a:prstGeom>
        </p:spPr>
      </p:pic>
      <p:pic>
        <p:nvPicPr>
          <p:cNvPr id="5" name="図 4">
            <a:extLst>
              <a:ext uri="{FF2B5EF4-FFF2-40B4-BE49-F238E27FC236}">
                <a16:creationId xmlns:a16="http://schemas.microsoft.com/office/drawing/2014/main" id="{74A42A8E-90FC-E2E3-D83A-5A97F80C50CE}"/>
              </a:ext>
            </a:extLst>
          </p:cNvPr>
          <p:cNvPicPr>
            <a:picLocks noChangeAspect="1"/>
          </p:cNvPicPr>
          <p:nvPr/>
        </p:nvPicPr>
        <p:blipFill>
          <a:blip r:embed="rId3"/>
          <a:stretch>
            <a:fillRect/>
          </a:stretch>
        </p:blipFill>
        <p:spPr>
          <a:xfrm>
            <a:off x="6410499" y="1570467"/>
            <a:ext cx="4450466" cy="3981033"/>
          </a:xfrm>
          <a:prstGeom prst="rect">
            <a:avLst/>
          </a:prstGeom>
        </p:spPr>
      </p:pic>
      <p:sp>
        <p:nvSpPr>
          <p:cNvPr id="6" name="テキスト ボックス 5">
            <a:extLst>
              <a:ext uri="{FF2B5EF4-FFF2-40B4-BE49-F238E27FC236}">
                <a16:creationId xmlns:a16="http://schemas.microsoft.com/office/drawing/2014/main" id="{D8FD6D80-A6DF-49D2-441D-257873E115ED}"/>
              </a:ext>
            </a:extLst>
          </p:cNvPr>
          <p:cNvSpPr txBox="1"/>
          <p:nvPr/>
        </p:nvSpPr>
        <p:spPr>
          <a:xfrm>
            <a:off x="2743200" y="6115050"/>
            <a:ext cx="2133600" cy="369332"/>
          </a:xfrm>
          <a:prstGeom prst="rect">
            <a:avLst/>
          </a:prstGeom>
          <a:noFill/>
        </p:spPr>
        <p:txBody>
          <a:bodyPr wrap="square" rtlCol="0">
            <a:spAutoFit/>
          </a:bodyPr>
          <a:lstStyle/>
          <a:p>
            <a:r>
              <a:rPr kumimoji="1" lang="en-US" altLang="ja-JP" dirty="0"/>
              <a:t>MAE</a:t>
            </a:r>
            <a:r>
              <a:rPr kumimoji="1" lang="ja-JP" altLang="en-US" dirty="0"/>
              <a:t>：</a:t>
            </a:r>
            <a:r>
              <a:rPr kumimoji="1" lang="en-US" altLang="ja-JP" dirty="0"/>
              <a:t>0.74</a:t>
            </a:r>
            <a:endParaRPr kumimoji="1" lang="ja-JP" altLang="en-US" dirty="0"/>
          </a:p>
        </p:txBody>
      </p:sp>
      <p:sp>
        <p:nvSpPr>
          <p:cNvPr id="7" name="テキスト ボックス 6">
            <a:extLst>
              <a:ext uri="{FF2B5EF4-FFF2-40B4-BE49-F238E27FC236}">
                <a16:creationId xmlns:a16="http://schemas.microsoft.com/office/drawing/2014/main" id="{24F06363-5656-50F9-698F-B2D516450653}"/>
              </a:ext>
            </a:extLst>
          </p:cNvPr>
          <p:cNvSpPr txBox="1"/>
          <p:nvPr/>
        </p:nvSpPr>
        <p:spPr>
          <a:xfrm>
            <a:off x="7829550" y="6181725"/>
            <a:ext cx="1924050" cy="369332"/>
          </a:xfrm>
          <a:prstGeom prst="rect">
            <a:avLst/>
          </a:prstGeom>
          <a:noFill/>
        </p:spPr>
        <p:txBody>
          <a:bodyPr wrap="square" rtlCol="0">
            <a:spAutoFit/>
          </a:bodyPr>
          <a:lstStyle/>
          <a:p>
            <a:r>
              <a:rPr kumimoji="1" lang="en-US" altLang="ja-JP" dirty="0"/>
              <a:t>MAE</a:t>
            </a:r>
            <a:r>
              <a:rPr kumimoji="1" lang="ja-JP" altLang="en-US" dirty="0"/>
              <a:t>：</a:t>
            </a:r>
            <a:r>
              <a:rPr kumimoji="1" lang="en-US" altLang="ja-JP" dirty="0"/>
              <a:t>1.06</a:t>
            </a:r>
            <a:endParaRPr kumimoji="1" lang="ja-JP" altLang="en-US" dirty="0"/>
          </a:p>
        </p:txBody>
      </p:sp>
      <p:sp>
        <p:nvSpPr>
          <p:cNvPr id="3" name="テキスト ボックス 2">
            <a:extLst>
              <a:ext uri="{FF2B5EF4-FFF2-40B4-BE49-F238E27FC236}">
                <a16:creationId xmlns:a16="http://schemas.microsoft.com/office/drawing/2014/main" id="{467F2916-D4A7-1AA3-F21C-438C77315BB8}"/>
              </a:ext>
            </a:extLst>
          </p:cNvPr>
          <p:cNvSpPr txBox="1"/>
          <p:nvPr/>
        </p:nvSpPr>
        <p:spPr>
          <a:xfrm>
            <a:off x="2918691" y="5671127"/>
            <a:ext cx="1173018" cy="369332"/>
          </a:xfrm>
          <a:prstGeom prst="rect">
            <a:avLst/>
          </a:prstGeom>
          <a:noFill/>
        </p:spPr>
        <p:txBody>
          <a:bodyPr wrap="square" rtlCol="0">
            <a:spAutoFit/>
          </a:bodyPr>
          <a:lstStyle/>
          <a:p>
            <a:r>
              <a:rPr lang="ja-JP" altLang="en-US" dirty="0"/>
              <a:t>実績</a:t>
            </a:r>
            <a:endParaRPr kumimoji="1" lang="ja-JP" altLang="en-US" dirty="0"/>
          </a:p>
        </p:txBody>
      </p:sp>
      <p:sp>
        <p:nvSpPr>
          <p:cNvPr id="9" name="テキスト ボックス 8">
            <a:extLst>
              <a:ext uri="{FF2B5EF4-FFF2-40B4-BE49-F238E27FC236}">
                <a16:creationId xmlns:a16="http://schemas.microsoft.com/office/drawing/2014/main" id="{C9D7DAD5-06A5-A189-8739-E68440FCBDCE}"/>
              </a:ext>
            </a:extLst>
          </p:cNvPr>
          <p:cNvSpPr txBox="1"/>
          <p:nvPr/>
        </p:nvSpPr>
        <p:spPr>
          <a:xfrm>
            <a:off x="8635732" y="5671127"/>
            <a:ext cx="886691" cy="369332"/>
          </a:xfrm>
          <a:prstGeom prst="rect">
            <a:avLst/>
          </a:prstGeom>
          <a:noFill/>
        </p:spPr>
        <p:txBody>
          <a:bodyPr wrap="square">
            <a:spAutoFit/>
          </a:bodyPr>
          <a:lstStyle/>
          <a:p>
            <a:r>
              <a:rPr lang="ja-JP" altLang="en-US" dirty="0"/>
              <a:t>実績</a:t>
            </a:r>
            <a:endParaRPr kumimoji="1" lang="ja-JP" altLang="en-US" dirty="0"/>
          </a:p>
        </p:txBody>
      </p:sp>
      <p:sp>
        <p:nvSpPr>
          <p:cNvPr id="10" name="テキスト ボックス 9">
            <a:extLst>
              <a:ext uri="{FF2B5EF4-FFF2-40B4-BE49-F238E27FC236}">
                <a16:creationId xmlns:a16="http://schemas.microsoft.com/office/drawing/2014/main" id="{D3580F96-73A8-9253-6E72-A1CBBF732E96}"/>
              </a:ext>
            </a:extLst>
          </p:cNvPr>
          <p:cNvSpPr txBox="1"/>
          <p:nvPr/>
        </p:nvSpPr>
        <p:spPr>
          <a:xfrm>
            <a:off x="838200" y="2678545"/>
            <a:ext cx="316345" cy="646331"/>
          </a:xfrm>
          <a:prstGeom prst="rect">
            <a:avLst/>
          </a:prstGeom>
          <a:noFill/>
        </p:spPr>
        <p:txBody>
          <a:bodyPr wrap="square" rtlCol="0">
            <a:spAutoFit/>
          </a:bodyPr>
          <a:lstStyle/>
          <a:p>
            <a:r>
              <a:rPr kumimoji="1" lang="ja-JP" altLang="en-US" dirty="0"/>
              <a:t>予測</a:t>
            </a:r>
          </a:p>
        </p:txBody>
      </p:sp>
      <p:sp>
        <p:nvSpPr>
          <p:cNvPr id="11" name="テキスト ボックス 10">
            <a:extLst>
              <a:ext uri="{FF2B5EF4-FFF2-40B4-BE49-F238E27FC236}">
                <a16:creationId xmlns:a16="http://schemas.microsoft.com/office/drawing/2014/main" id="{EAB5A0B1-75C9-2AAE-25F4-1F9C289E9941}"/>
              </a:ext>
            </a:extLst>
          </p:cNvPr>
          <p:cNvSpPr txBox="1"/>
          <p:nvPr/>
        </p:nvSpPr>
        <p:spPr>
          <a:xfrm>
            <a:off x="5917664" y="2678545"/>
            <a:ext cx="363063" cy="646331"/>
          </a:xfrm>
          <a:prstGeom prst="rect">
            <a:avLst/>
          </a:prstGeom>
          <a:noFill/>
        </p:spPr>
        <p:txBody>
          <a:bodyPr wrap="square" rtlCol="0">
            <a:spAutoFit/>
          </a:bodyPr>
          <a:lstStyle/>
          <a:p>
            <a:r>
              <a:rPr kumimoji="1" lang="ja-JP" altLang="en-US" dirty="0"/>
              <a:t>予測</a:t>
            </a:r>
          </a:p>
        </p:txBody>
      </p:sp>
    </p:spTree>
    <p:extLst>
      <p:ext uri="{BB962C8B-B14F-4D97-AF65-F5344CB8AC3E}">
        <p14:creationId xmlns:p14="http://schemas.microsoft.com/office/powerpoint/2010/main" val="1797981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E613F1-9E17-FA44-7C12-D54FBCA10315}"/>
              </a:ext>
            </a:extLst>
          </p:cNvPr>
          <p:cNvSpPr>
            <a:spLocks noGrp="1"/>
          </p:cNvSpPr>
          <p:nvPr>
            <p:ph type="title"/>
          </p:nvPr>
        </p:nvSpPr>
        <p:spPr/>
        <p:txBody>
          <a:bodyPr/>
          <a:lstStyle/>
          <a:p>
            <a:r>
              <a:rPr lang="ja-JP" altLang="en-US" dirty="0"/>
              <a:t>特徴量の違い</a:t>
            </a:r>
            <a:endParaRPr kumimoji="1" lang="ja-JP" altLang="en-US" dirty="0"/>
          </a:p>
        </p:txBody>
      </p:sp>
      <p:pic>
        <p:nvPicPr>
          <p:cNvPr id="5" name="図 4">
            <a:extLst>
              <a:ext uri="{FF2B5EF4-FFF2-40B4-BE49-F238E27FC236}">
                <a16:creationId xmlns:a16="http://schemas.microsoft.com/office/drawing/2014/main" id="{7A9512F1-2FAA-2BB7-F56B-23748097D046}"/>
              </a:ext>
            </a:extLst>
          </p:cNvPr>
          <p:cNvPicPr>
            <a:picLocks noChangeAspect="1"/>
          </p:cNvPicPr>
          <p:nvPr/>
        </p:nvPicPr>
        <p:blipFill>
          <a:blip r:embed="rId2"/>
          <a:stretch>
            <a:fillRect/>
          </a:stretch>
        </p:blipFill>
        <p:spPr>
          <a:xfrm>
            <a:off x="838200" y="2262043"/>
            <a:ext cx="10616949" cy="2993448"/>
          </a:xfrm>
          <a:prstGeom prst="rect">
            <a:avLst/>
          </a:prstGeom>
        </p:spPr>
      </p:pic>
    </p:spTree>
    <p:extLst>
      <p:ext uri="{BB962C8B-B14F-4D97-AF65-F5344CB8AC3E}">
        <p14:creationId xmlns:p14="http://schemas.microsoft.com/office/powerpoint/2010/main" val="564606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6866DE-574B-3CA4-E5C0-76CE58E8BA01}"/>
              </a:ext>
            </a:extLst>
          </p:cNvPr>
          <p:cNvSpPr>
            <a:spLocks noGrp="1"/>
          </p:cNvSpPr>
          <p:nvPr>
            <p:ph type="title"/>
          </p:nvPr>
        </p:nvSpPr>
        <p:spPr/>
        <p:txBody>
          <a:bodyPr/>
          <a:lstStyle/>
          <a:p>
            <a:r>
              <a:rPr kumimoji="1" lang="ja-JP" altLang="en-US" dirty="0"/>
              <a:t>隠れ層の次元の違い、期間数の違い</a:t>
            </a:r>
          </a:p>
        </p:txBody>
      </p:sp>
      <p:pic>
        <p:nvPicPr>
          <p:cNvPr id="4" name="コンテンツ プレースホルダー 3">
            <a:extLst>
              <a:ext uri="{FF2B5EF4-FFF2-40B4-BE49-F238E27FC236}">
                <a16:creationId xmlns:a16="http://schemas.microsoft.com/office/drawing/2014/main" id="{EA53BC7E-EBF2-018E-0B09-A95A98EEB83F}"/>
              </a:ext>
            </a:extLst>
          </p:cNvPr>
          <p:cNvPicPr>
            <a:picLocks noGrp="1" noChangeAspect="1"/>
          </p:cNvPicPr>
          <p:nvPr>
            <p:ph idx="1"/>
          </p:nvPr>
        </p:nvPicPr>
        <p:blipFill>
          <a:blip r:embed="rId2"/>
          <a:stretch>
            <a:fillRect/>
          </a:stretch>
        </p:blipFill>
        <p:spPr>
          <a:xfrm>
            <a:off x="1260186" y="2564606"/>
            <a:ext cx="9516256" cy="2559844"/>
          </a:xfrm>
          <a:prstGeom prst="rect">
            <a:avLst/>
          </a:prstGeom>
        </p:spPr>
      </p:pic>
    </p:spTree>
    <p:extLst>
      <p:ext uri="{BB962C8B-B14F-4D97-AF65-F5344CB8AC3E}">
        <p14:creationId xmlns:p14="http://schemas.microsoft.com/office/powerpoint/2010/main" val="1849666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8C99D0-6D3C-2F57-B421-B91DD3122885}"/>
              </a:ext>
            </a:extLst>
          </p:cNvPr>
          <p:cNvSpPr>
            <a:spLocks noGrp="1"/>
          </p:cNvSpPr>
          <p:nvPr>
            <p:ph type="title"/>
          </p:nvPr>
        </p:nvSpPr>
        <p:spPr/>
        <p:txBody>
          <a:bodyPr/>
          <a:lstStyle/>
          <a:p>
            <a:r>
              <a:rPr kumimoji="1" lang="ja-JP" altLang="en-US" dirty="0"/>
              <a:t>代替推計</a:t>
            </a:r>
          </a:p>
        </p:txBody>
      </p:sp>
      <p:sp>
        <p:nvSpPr>
          <p:cNvPr id="3" name="コンテンツ プレースホルダー 2">
            <a:extLst>
              <a:ext uri="{FF2B5EF4-FFF2-40B4-BE49-F238E27FC236}">
                <a16:creationId xmlns:a16="http://schemas.microsoft.com/office/drawing/2014/main" id="{8583DD66-5AB3-1FD3-7228-F4A873522435}"/>
              </a:ext>
            </a:extLst>
          </p:cNvPr>
          <p:cNvSpPr>
            <a:spLocks noGrp="1"/>
          </p:cNvSpPr>
          <p:nvPr>
            <p:ph idx="1"/>
          </p:nvPr>
        </p:nvSpPr>
        <p:spPr/>
        <p:txBody>
          <a:bodyPr/>
          <a:lstStyle/>
          <a:p>
            <a:r>
              <a:rPr kumimoji="1" lang="ja-JP" altLang="en-US" dirty="0"/>
              <a:t>ダミー変数付き回帰分析</a:t>
            </a:r>
            <a:endParaRPr kumimoji="1" lang="en-US" altLang="ja-JP" dirty="0"/>
          </a:p>
          <a:p>
            <a:r>
              <a:rPr lang="ja-JP" altLang="en-US" dirty="0"/>
              <a:t>ランダムフォレスト（決定木の数</a:t>
            </a:r>
            <a:r>
              <a:rPr lang="en-US" altLang="ja-JP" dirty="0"/>
              <a:t>300</a:t>
            </a:r>
            <a:r>
              <a:rPr lang="ja-JP" altLang="en-US" dirty="0"/>
              <a:t>、枝の階層数</a:t>
            </a:r>
            <a:r>
              <a:rPr lang="en-US" altLang="ja-JP" dirty="0"/>
              <a:t>15</a:t>
            </a:r>
            <a:r>
              <a:rPr lang="ja-JP" altLang="en-US" dirty="0"/>
              <a:t>）</a:t>
            </a:r>
            <a:endParaRPr kumimoji="1" lang="ja-JP" altLang="en-US" dirty="0"/>
          </a:p>
        </p:txBody>
      </p:sp>
      <p:pic>
        <p:nvPicPr>
          <p:cNvPr id="4" name="図 3">
            <a:extLst>
              <a:ext uri="{FF2B5EF4-FFF2-40B4-BE49-F238E27FC236}">
                <a16:creationId xmlns:a16="http://schemas.microsoft.com/office/drawing/2014/main" id="{D548E739-ED5F-7B68-5D13-08F550A9B814}"/>
              </a:ext>
            </a:extLst>
          </p:cNvPr>
          <p:cNvPicPr>
            <a:picLocks noChangeAspect="1"/>
          </p:cNvPicPr>
          <p:nvPr/>
        </p:nvPicPr>
        <p:blipFill>
          <a:blip r:embed="rId2"/>
          <a:stretch>
            <a:fillRect/>
          </a:stretch>
        </p:blipFill>
        <p:spPr>
          <a:xfrm>
            <a:off x="2176462" y="3514724"/>
            <a:ext cx="6859401" cy="2371725"/>
          </a:xfrm>
          <a:prstGeom prst="rect">
            <a:avLst/>
          </a:prstGeom>
        </p:spPr>
      </p:pic>
    </p:spTree>
    <p:extLst>
      <p:ext uri="{BB962C8B-B14F-4D97-AF65-F5344CB8AC3E}">
        <p14:creationId xmlns:p14="http://schemas.microsoft.com/office/powerpoint/2010/main" val="2175094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87151B-5D1D-F654-A908-9C7071A41C9D}"/>
              </a:ext>
            </a:extLst>
          </p:cNvPr>
          <p:cNvSpPr>
            <a:spLocks noGrp="1"/>
          </p:cNvSpPr>
          <p:nvPr>
            <p:ph type="title"/>
          </p:nvPr>
        </p:nvSpPr>
        <p:spPr/>
        <p:txBody>
          <a:bodyPr/>
          <a:lstStyle/>
          <a:p>
            <a:r>
              <a:rPr kumimoji="1" lang="ja-JP" altLang="en-US" dirty="0"/>
              <a:t>参考文献</a:t>
            </a:r>
          </a:p>
        </p:txBody>
      </p:sp>
      <p:sp>
        <p:nvSpPr>
          <p:cNvPr id="3" name="コンテンツ プレースホルダー 2">
            <a:extLst>
              <a:ext uri="{FF2B5EF4-FFF2-40B4-BE49-F238E27FC236}">
                <a16:creationId xmlns:a16="http://schemas.microsoft.com/office/drawing/2014/main" id="{E21BC2F9-1C34-3860-8A72-B1C22688590B}"/>
              </a:ext>
            </a:extLst>
          </p:cNvPr>
          <p:cNvSpPr>
            <a:spLocks noGrp="1"/>
          </p:cNvSpPr>
          <p:nvPr>
            <p:ph idx="1"/>
          </p:nvPr>
        </p:nvSpPr>
        <p:spPr/>
        <p:txBody>
          <a:bodyPr>
            <a:normAutofit/>
          </a:bodyPr>
          <a:lstStyle/>
          <a:p>
            <a:r>
              <a:rPr kumimoji="1" lang="en-US" altLang="ja-JP" dirty="0"/>
              <a:t>Fujii, Daisuke &amp; Nakata, Taisuke &amp; </a:t>
            </a:r>
            <a:r>
              <a:rPr kumimoji="1" lang="en-US" altLang="ja-JP" dirty="0" err="1"/>
              <a:t>Sunakawa</a:t>
            </a:r>
            <a:r>
              <a:rPr kumimoji="1" lang="en-US" altLang="ja-JP" dirty="0"/>
              <a:t>, </a:t>
            </a:r>
            <a:r>
              <a:rPr kumimoji="1" lang="en-US" altLang="ja-JP" dirty="0" err="1"/>
              <a:t>Takeki</a:t>
            </a:r>
            <a:r>
              <a:rPr kumimoji="1" lang="en-US" altLang="ja-JP" dirty="0"/>
              <a:t>. (2025). Monthly prefecture-level GDP in Japan. The Japanese Economic Review. 10.1007/s42973-025-00193-w. </a:t>
            </a:r>
          </a:p>
          <a:p>
            <a:r>
              <a:rPr kumimoji="1" lang="ja-JP" altLang="en-US" dirty="0"/>
              <a:t>山澤成康「生産側都道府県別月次実質</a:t>
            </a:r>
            <a:r>
              <a:rPr kumimoji="1" lang="en-US" altLang="ja-JP" dirty="0"/>
              <a:t>GDP</a:t>
            </a:r>
            <a:r>
              <a:rPr kumimoji="1" lang="ja-JP" altLang="en-US" dirty="0"/>
              <a:t>の作成」跡見学園女子大学マネジメント学部紀要</a:t>
            </a:r>
            <a:r>
              <a:rPr kumimoji="1" lang="en-US" altLang="ja-JP" dirty="0"/>
              <a:t>34,pp.39-57 (2022-08)</a:t>
            </a:r>
            <a:r>
              <a:rPr kumimoji="1" lang="ja-JP" altLang="en-US" dirty="0"/>
              <a:t>跡見学園女子大学</a:t>
            </a:r>
            <a:endParaRPr kumimoji="1" lang="en-US" altLang="ja-JP" dirty="0"/>
          </a:p>
          <a:p>
            <a:r>
              <a:rPr kumimoji="1" lang="ja-JP" altLang="en-US" dirty="0"/>
              <a:t>佐藤 智秋（</a:t>
            </a:r>
            <a:r>
              <a:rPr kumimoji="1" lang="en-US" altLang="ja-JP" dirty="0"/>
              <a:t>2010</a:t>
            </a:r>
            <a:r>
              <a:rPr kumimoji="1" lang="ja-JP" altLang="en-US" dirty="0"/>
              <a:t>）</a:t>
            </a:r>
            <a:r>
              <a:rPr lang="ja-JP" altLang="en-US" dirty="0"/>
              <a:t>「</a:t>
            </a:r>
            <a:r>
              <a:rPr kumimoji="1" lang="ja-JP" altLang="en-US" dirty="0"/>
              <a:t>県民経済計算の推計と利活用の現状」</a:t>
            </a:r>
            <a:r>
              <a:rPr kumimoji="1" lang="en-US" altLang="ja-JP" dirty="0"/>
              <a:t>,</a:t>
            </a:r>
            <a:r>
              <a:rPr kumimoji="1" lang="ja-JP" altLang="en-US" dirty="0"/>
              <a:t>研究所報</a:t>
            </a:r>
            <a:r>
              <a:rPr kumimoji="1" lang="en-US" altLang="ja-JP" dirty="0"/>
              <a:t>,</a:t>
            </a:r>
            <a:r>
              <a:rPr kumimoji="1" lang="ja-JP" altLang="en-US" dirty="0"/>
              <a:t>町田 </a:t>
            </a:r>
            <a:r>
              <a:rPr kumimoji="1" lang="en-US" altLang="ja-JP" dirty="0"/>
              <a:t>: </a:t>
            </a:r>
            <a:r>
              <a:rPr kumimoji="1" lang="ja-JP" altLang="en-US" dirty="0"/>
              <a:t>法政大学日本統計研究所</a:t>
            </a:r>
            <a:r>
              <a:rPr kumimoji="1" lang="en-US" altLang="ja-JP" dirty="0"/>
              <a:t>,2010-09,40,pp.63-75</a:t>
            </a:r>
            <a:endParaRPr kumimoji="1" lang="ja-JP" altLang="en-US" dirty="0"/>
          </a:p>
        </p:txBody>
      </p:sp>
    </p:spTree>
    <p:extLst>
      <p:ext uri="{BB962C8B-B14F-4D97-AF65-F5344CB8AC3E}">
        <p14:creationId xmlns:p14="http://schemas.microsoft.com/office/powerpoint/2010/main" val="306032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95005B2-E8B9-8E9D-2F4F-361761F43EEA}"/>
              </a:ext>
            </a:extLst>
          </p:cNvPr>
          <p:cNvSpPr>
            <a:spLocks noGrp="1"/>
          </p:cNvSpPr>
          <p:nvPr>
            <p:ph idx="1"/>
          </p:nvPr>
        </p:nvSpPr>
        <p:spPr>
          <a:xfrm>
            <a:off x="838200" y="1095953"/>
            <a:ext cx="10515600" cy="4879974"/>
          </a:xfrm>
        </p:spPr>
        <p:txBody>
          <a:bodyPr>
            <a:normAutofit fontScale="77500" lnSpcReduction="20000"/>
          </a:bodyPr>
          <a:lstStyle/>
          <a:p>
            <a:r>
              <a:rPr lang="en-US" altLang="ja-JP" dirty="0"/>
              <a:t>Dong </a:t>
            </a:r>
            <a:r>
              <a:rPr lang="en-US" altLang="ja-JP" dirty="0" err="1"/>
              <a:t>Thi</a:t>
            </a:r>
            <a:r>
              <a:rPr lang="en-US" altLang="ja-JP" dirty="0"/>
              <a:t> Ngoc, L., Hoan, N. D., &amp; Nguyen, H.-N., 2025. Gross Domestic Product Forecasting Using Deep Learning Models with a Phase-Adaptive Attention Mechanism. Electronics, 14(11), 2132. </a:t>
            </a:r>
          </a:p>
          <a:p>
            <a:r>
              <a:rPr lang="en-US" altLang="ja-JP" dirty="0"/>
              <a:t>Laborda, J., Ruano, S., &amp; </a:t>
            </a:r>
            <a:r>
              <a:rPr lang="en-US" altLang="ja-JP" dirty="0" err="1"/>
              <a:t>Zamanillo</a:t>
            </a:r>
            <a:r>
              <a:rPr lang="en-US" altLang="ja-JP" dirty="0"/>
              <a:t>, I. ,2023. Multi-Country and Multi-Horizon GDP Forecasting Using Temporal Fusion Transformers. Mathematics, 11(12), 2625. </a:t>
            </a:r>
          </a:p>
          <a:p>
            <a:r>
              <a:rPr lang="en-US" altLang="ja-JP" dirty="0"/>
              <a:t>Németh, K., &amp; Hadházi, D. (2024). </a:t>
            </a:r>
            <a:r>
              <a:rPr lang="en-US" altLang="ja-JP" i="1" dirty="0"/>
              <a:t>Generating density nowcasts for U.S. GDP growth with deep learning: Bayes by Backprop and Monte Carlo dropout</a:t>
            </a:r>
            <a:r>
              <a:rPr lang="en-US" altLang="ja-JP" dirty="0"/>
              <a:t>. </a:t>
            </a:r>
            <a:r>
              <a:rPr lang="en-US" altLang="ja-JP" dirty="0" err="1"/>
              <a:t>arXiv</a:t>
            </a:r>
            <a:r>
              <a:rPr lang="en-US" altLang="ja-JP" dirty="0"/>
              <a:t> preprint arXiv:2405.15579.</a:t>
            </a:r>
          </a:p>
          <a:p>
            <a:r>
              <a:rPr kumimoji="1" lang="en-US" altLang="ja-JP" dirty="0"/>
              <a:t>Shih-Lin </a:t>
            </a:r>
            <a:r>
              <a:rPr kumimoji="1" lang="en-US" altLang="ja-JP" dirty="0" err="1"/>
              <a:t>Lin,Application</a:t>
            </a:r>
            <a:r>
              <a:rPr kumimoji="1" lang="en-US" altLang="ja-JP" dirty="0"/>
              <a:t> of empirical mode decomposition to improve deep learning for US GDP data forecasting. </a:t>
            </a:r>
            <a:r>
              <a:rPr kumimoji="1" lang="en-US" altLang="ja-JP" dirty="0" err="1"/>
              <a:t>Heliyon</a:t>
            </a:r>
            <a:r>
              <a:rPr kumimoji="1" lang="en-US" altLang="ja-JP" dirty="0"/>
              <a:t>. 2022 Jan 12;8(1):e08748. </a:t>
            </a:r>
          </a:p>
          <a:p>
            <a:r>
              <a:rPr lang="en-US" altLang="ja-JP" dirty="0"/>
              <a:t>Wang, T., Beard, R., Hawkins, J., &amp; Chandra, R. ,2024. Recursive deep learning framework for forecasting the decadal world economic outlook (</a:t>
            </a:r>
            <a:r>
              <a:rPr lang="en-US" altLang="ja-JP" dirty="0" err="1"/>
              <a:t>arXiv</a:t>
            </a:r>
            <a:r>
              <a:rPr lang="en-US" altLang="ja-JP" dirty="0"/>
              <a:t> preprint arXiv:2301.10874v3) [Machine</a:t>
            </a:r>
            <a:r>
              <a:rPr lang="ja-JP" altLang="en-US" dirty="0"/>
              <a:t>　</a:t>
            </a:r>
            <a:r>
              <a:rPr lang="en-US" altLang="ja-JP" dirty="0"/>
              <a:t>Learning]. </a:t>
            </a:r>
            <a:endParaRPr kumimoji="1" lang="en-US" altLang="ja-JP" dirty="0"/>
          </a:p>
          <a:p>
            <a:r>
              <a:rPr kumimoji="1" lang="en-US" altLang="ja-JP" dirty="0"/>
              <a:t>Xie, H., Xu, X., Yan, F., Qian, X., &amp; Yang, Y., 2024. Deep Learning for Multi‑Country GDP Prediction: A Study of Model Performance and Data Impact [Preprint]. </a:t>
            </a:r>
            <a:r>
              <a:rPr kumimoji="1" lang="en-US" altLang="ja-JP" dirty="0" err="1"/>
              <a:t>arXiv</a:t>
            </a:r>
            <a:r>
              <a:rPr kumimoji="1" lang="en-US" altLang="ja-JP" dirty="0"/>
              <a:t>. https://doi.org/10.48550/arXiv.2409.02551 </a:t>
            </a:r>
          </a:p>
          <a:p>
            <a:endParaRPr kumimoji="1" lang="en-US" altLang="ja-JP" dirty="0"/>
          </a:p>
        </p:txBody>
      </p:sp>
    </p:spTree>
    <p:extLst>
      <p:ext uri="{BB962C8B-B14F-4D97-AF65-F5344CB8AC3E}">
        <p14:creationId xmlns:p14="http://schemas.microsoft.com/office/powerpoint/2010/main" val="3241537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1F9DBD-66B7-ECE9-FB04-CC8BACCC22E3}"/>
              </a:ext>
            </a:extLst>
          </p:cNvPr>
          <p:cNvSpPr>
            <a:spLocks noGrp="1"/>
          </p:cNvSpPr>
          <p:nvPr>
            <p:ph type="title"/>
          </p:nvPr>
        </p:nvSpPr>
        <p:spPr/>
        <p:txBody>
          <a:bodyPr/>
          <a:lstStyle/>
          <a:p>
            <a:r>
              <a:rPr kumimoji="1" lang="ja-JP" altLang="en-US" dirty="0"/>
              <a:t>遅れる理由</a:t>
            </a:r>
          </a:p>
        </p:txBody>
      </p:sp>
      <p:sp>
        <p:nvSpPr>
          <p:cNvPr id="3" name="コンテンツ プレースホルダー 2">
            <a:extLst>
              <a:ext uri="{FF2B5EF4-FFF2-40B4-BE49-F238E27FC236}">
                <a16:creationId xmlns:a16="http://schemas.microsoft.com/office/drawing/2014/main" id="{155D82B5-C1F0-0DD2-0588-A20D6CC28653}"/>
              </a:ext>
            </a:extLst>
          </p:cNvPr>
          <p:cNvSpPr>
            <a:spLocks noGrp="1"/>
          </p:cNvSpPr>
          <p:nvPr>
            <p:ph idx="1"/>
          </p:nvPr>
        </p:nvSpPr>
        <p:spPr>
          <a:xfrm>
            <a:off x="838200" y="1825625"/>
            <a:ext cx="10515600" cy="1148484"/>
          </a:xfrm>
        </p:spPr>
        <p:txBody>
          <a:bodyPr/>
          <a:lstStyle/>
          <a:p>
            <a:r>
              <a:rPr kumimoji="1" lang="ja-JP" altLang="en-US" dirty="0"/>
              <a:t>基となる統計の発表が遅い</a:t>
            </a:r>
            <a:endParaRPr kumimoji="1" lang="en-US" altLang="ja-JP" dirty="0"/>
          </a:p>
          <a:p>
            <a:r>
              <a:rPr kumimoji="1" lang="ja-JP" altLang="en-US" dirty="0"/>
              <a:t>「経済構造実態調査」</a:t>
            </a:r>
            <a:r>
              <a:rPr kumimoji="1" lang="en-US" altLang="ja-JP" dirty="0"/>
              <a:t>GDP</a:t>
            </a:r>
            <a:r>
              <a:rPr kumimoji="1" lang="ja-JP" altLang="en-US" dirty="0"/>
              <a:t>を作成するための統計</a:t>
            </a:r>
            <a:endParaRPr kumimoji="1" lang="en-US" altLang="ja-JP" dirty="0"/>
          </a:p>
          <a:p>
            <a:endParaRPr kumimoji="1" lang="ja-JP" altLang="en-US" dirty="0"/>
          </a:p>
        </p:txBody>
      </p:sp>
      <p:graphicFrame>
        <p:nvGraphicFramePr>
          <p:cNvPr id="4" name="表 3">
            <a:extLst>
              <a:ext uri="{FF2B5EF4-FFF2-40B4-BE49-F238E27FC236}">
                <a16:creationId xmlns:a16="http://schemas.microsoft.com/office/drawing/2014/main" id="{996E9DD8-B682-91E8-58EF-5F5F7FEB9775}"/>
              </a:ext>
            </a:extLst>
          </p:cNvPr>
          <p:cNvGraphicFramePr>
            <a:graphicFrameLocks noGrp="1"/>
          </p:cNvGraphicFramePr>
          <p:nvPr>
            <p:extLst>
              <p:ext uri="{D42A27DB-BD31-4B8C-83A1-F6EECF244321}">
                <p14:modId xmlns:p14="http://schemas.microsoft.com/office/powerpoint/2010/main" val="3580747830"/>
              </p:ext>
            </p:extLst>
          </p:nvPr>
        </p:nvGraphicFramePr>
        <p:xfrm>
          <a:off x="1394690" y="3303010"/>
          <a:ext cx="8913090" cy="2123440"/>
        </p:xfrm>
        <a:graphic>
          <a:graphicData uri="http://schemas.openxmlformats.org/drawingml/2006/table">
            <a:tbl>
              <a:tblPr firstRow="1" bandRow="1">
                <a:tableStyleId>{5C22544A-7EE6-4342-B048-85BDC9FD1C3A}</a:tableStyleId>
              </a:tblPr>
              <a:tblGrid>
                <a:gridCol w="1782618">
                  <a:extLst>
                    <a:ext uri="{9D8B030D-6E8A-4147-A177-3AD203B41FA5}">
                      <a16:colId xmlns:a16="http://schemas.microsoft.com/office/drawing/2014/main" val="758175458"/>
                    </a:ext>
                  </a:extLst>
                </a:gridCol>
                <a:gridCol w="1782618">
                  <a:extLst>
                    <a:ext uri="{9D8B030D-6E8A-4147-A177-3AD203B41FA5}">
                      <a16:colId xmlns:a16="http://schemas.microsoft.com/office/drawing/2014/main" val="1442095274"/>
                    </a:ext>
                  </a:extLst>
                </a:gridCol>
                <a:gridCol w="1782618">
                  <a:extLst>
                    <a:ext uri="{9D8B030D-6E8A-4147-A177-3AD203B41FA5}">
                      <a16:colId xmlns:a16="http://schemas.microsoft.com/office/drawing/2014/main" val="2430108988"/>
                    </a:ext>
                  </a:extLst>
                </a:gridCol>
                <a:gridCol w="1782618">
                  <a:extLst>
                    <a:ext uri="{9D8B030D-6E8A-4147-A177-3AD203B41FA5}">
                      <a16:colId xmlns:a16="http://schemas.microsoft.com/office/drawing/2014/main" val="1131115805"/>
                    </a:ext>
                  </a:extLst>
                </a:gridCol>
                <a:gridCol w="1782618">
                  <a:extLst>
                    <a:ext uri="{9D8B030D-6E8A-4147-A177-3AD203B41FA5}">
                      <a16:colId xmlns:a16="http://schemas.microsoft.com/office/drawing/2014/main" val="1109020237"/>
                    </a:ext>
                  </a:extLst>
                </a:gridCol>
              </a:tblGrid>
              <a:tr h="370840">
                <a:tc>
                  <a:txBody>
                    <a:bodyPr/>
                    <a:lstStyle/>
                    <a:p>
                      <a:r>
                        <a:rPr kumimoji="1" lang="ja-JP" altLang="en-US" dirty="0"/>
                        <a:t>データ年</a:t>
                      </a:r>
                    </a:p>
                  </a:txBody>
                  <a:tcPr/>
                </a:tc>
                <a:tc>
                  <a:txBody>
                    <a:bodyPr/>
                    <a:lstStyle/>
                    <a:p>
                      <a:r>
                        <a:rPr kumimoji="1" lang="en-US" altLang="ja-JP" dirty="0"/>
                        <a:t>1</a:t>
                      </a:r>
                      <a:r>
                        <a:rPr kumimoji="1" lang="ja-JP" altLang="en-US" dirty="0"/>
                        <a:t>次集計（売上のみ）</a:t>
                      </a:r>
                    </a:p>
                  </a:txBody>
                  <a:tcPr/>
                </a:tc>
                <a:tc>
                  <a:txBody>
                    <a:bodyPr/>
                    <a:lstStyle/>
                    <a:p>
                      <a:r>
                        <a:rPr kumimoji="1" lang="en-US" altLang="ja-JP" dirty="0"/>
                        <a:t>2</a:t>
                      </a:r>
                      <a:r>
                        <a:rPr kumimoji="1" lang="ja-JP" altLang="en-US" dirty="0"/>
                        <a:t>次集計（製造業）</a:t>
                      </a:r>
                    </a:p>
                  </a:txBody>
                  <a:tcPr/>
                </a:tc>
                <a:tc>
                  <a:txBody>
                    <a:bodyPr/>
                    <a:lstStyle/>
                    <a:p>
                      <a:r>
                        <a:rPr kumimoji="1" lang="en-US" altLang="ja-JP" dirty="0"/>
                        <a:t>3</a:t>
                      </a:r>
                      <a:r>
                        <a:rPr kumimoji="1" lang="ja-JP" altLang="en-US" dirty="0"/>
                        <a:t>次集計（都道府県）</a:t>
                      </a:r>
                    </a:p>
                  </a:txBody>
                  <a:tcPr/>
                </a:tc>
                <a:tc>
                  <a:txBody>
                    <a:bodyPr/>
                    <a:lstStyle/>
                    <a:p>
                      <a:r>
                        <a:rPr kumimoji="1" lang="en-US" altLang="ja-JP" dirty="0"/>
                        <a:t>4</a:t>
                      </a:r>
                      <a:r>
                        <a:rPr kumimoji="1" lang="ja-JP" altLang="en-US" dirty="0"/>
                        <a:t>次集計（個人企業など）</a:t>
                      </a:r>
                    </a:p>
                  </a:txBody>
                  <a:tcPr/>
                </a:tc>
                <a:extLst>
                  <a:ext uri="{0D108BD9-81ED-4DB2-BD59-A6C34878D82A}">
                    <a16:rowId xmlns:a16="http://schemas.microsoft.com/office/drawing/2014/main" val="558068111"/>
                  </a:ext>
                </a:extLst>
              </a:tr>
              <a:tr h="370840">
                <a:tc>
                  <a:txBody>
                    <a:bodyPr/>
                    <a:lstStyle/>
                    <a:p>
                      <a:r>
                        <a:rPr kumimoji="1" lang="en-US" altLang="ja-JP" dirty="0"/>
                        <a:t>2019</a:t>
                      </a:r>
                      <a:r>
                        <a:rPr kumimoji="1" lang="ja-JP" altLang="en-US" dirty="0"/>
                        <a:t>年</a:t>
                      </a:r>
                    </a:p>
                  </a:txBody>
                  <a:tcPr/>
                </a:tc>
                <a:tc>
                  <a:txBody>
                    <a:bodyPr/>
                    <a:lstStyle/>
                    <a:p>
                      <a:r>
                        <a:rPr kumimoji="1" lang="en-US" altLang="ja-JP" dirty="0"/>
                        <a:t>2021</a:t>
                      </a:r>
                      <a:r>
                        <a:rPr kumimoji="1" lang="ja-JP" altLang="en-US" dirty="0"/>
                        <a:t>年</a:t>
                      </a:r>
                      <a:r>
                        <a:rPr kumimoji="1" lang="en-US" altLang="ja-JP" dirty="0"/>
                        <a:t>3</a:t>
                      </a:r>
                      <a:r>
                        <a:rPr kumimoji="1" lang="ja-JP" altLang="en-US" dirty="0"/>
                        <a:t>月</a:t>
                      </a:r>
                    </a:p>
                  </a:txBody>
                  <a:tcPr/>
                </a:tc>
                <a:tc>
                  <a:txBody>
                    <a:bodyPr/>
                    <a:lstStyle/>
                    <a:p>
                      <a:r>
                        <a:rPr kumimoji="1" lang="en-US" altLang="ja-JP" dirty="0"/>
                        <a:t>2021</a:t>
                      </a:r>
                      <a:r>
                        <a:rPr kumimoji="1" lang="ja-JP" altLang="en-US" dirty="0"/>
                        <a:t>年</a:t>
                      </a:r>
                      <a:r>
                        <a:rPr kumimoji="1" lang="en-US" altLang="ja-JP" dirty="0"/>
                        <a:t>7</a:t>
                      </a:r>
                      <a:r>
                        <a:rPr kumimoji="1" lang="ja-JP" altLang="en-US" dirty="0"/>
                        <a:t>月</a:t>
                      </a:r>
                    </a:p>
                  </a:txBody>
                  <a:tcPr/>
                </a:tc>
                <a:tc>
                  <a:txBody>
                    <a:bodyPr/>
                    <a:lstStyle/>
                    <a:p>
                      <a:r>
                        <a:rPr kumimoji="1" lang="en-US" altLang="ja-JP" dirty="0"/>
                        <a:t>2021</a:t>
                      </a:r>
                      <a:r>
                        <a:rPr kumimoji="1" lang="ja-JP" altLang="en-US" dirty="0"/>
                        <a:t>年</a:t>
                      </a:r>
                      <a:r>
                        <a:rPr kumimoji="1" lang="en-US" altLang="ja-JP" dirty="0"/>
                        <a:t>10</a:t>
                      </a:r>
                      <a:r>
                        <a:rPr kumimoji="1" lang="ja-JP" altLang="en-US" dirty="0"/>
                        <a:t>月</a:t>
                      </a:r>
                    </a:p>
                  </a:txBody>
                  <a:tcPr/>
                </a:tc>
                <a:tc>
                  <a:txBody>
                    <a:bodyPr/>
                    <a:lstStyle/>
                    <a:p>
                      <a:endParaRPr kumimoji="1" lang="ja-JP" altLang="en-US" dirty="0"/>
                    </a:p>
                  </a:txBody>
                  <a:tcPr/>
                </a:tc>
                <a:extLst>
                  <a:ext uri="{0D108BD9-81ED-4DB2-BD59-A6C34878D82A}">
                    <a16:rowId xmlns:a16="http://schemas.microsoft.com/office/drawing/2014/main" val="310467572"/>
                  </a:ext>
                </a:extLst>
              </a:tr>
              <a:tr h="370840">
                <a:tc>
                  <a:txBody>
                    <a:bodyPr/>
                    <a:lstStyle/>
                    <a:p>
                      <a:r>
                        <a:rPr kumimoji="1" lang="en-US" altLang="ja-JP" dirty="0"/>
                        <a:t>2020</a:t>
                      </a:r>
                      <a:r>
                        <a:rPr kumimoji="1" lang="ja-JP" altLang="en-US" dirty="0"/>
                        <a:t>年</a:t>
                      </a:r>
                    </a:p>
                  </a:txBody>
                  <a:tcPr/>
                </a:tc>
                <a:tc>
                  <a:txBody>
                    <a:bodyPr/>
                    <a:lstStyle/>
                    <a:p>
                      <a:r>
                        <a:rPr kumimoji="1" lang="ja-JP" altLang="en-US" dirty="0"/>
                        <a:t>経済センサス</a:t>
                      </a:r>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370810910"/>
                  </a:ext>
                </a:extLst>
              </a:tr>
              <a:tr h="370840">
                <a:tc>
                  <a:txBody>
                    <a:bodyPr/>
                    <a:lstStyle/>
                    <a:p>
                      <a:r>
                        <a:rPr kumimoji="1" lang="en-US" altLang="ja-JP" dirty="0"/>
                        <a:t>2021</a:t>
                      </a:r>
                      <a:r>
                        <a:rPr kumimoji="1" lang="ja-JP" altLang="en-US" dirty="0"/>
                        <a:t>年</a:t>
                      </a:r>
                    </a:p>
                  </a:txBody>
                  <a:tcPr/>
                </a:tc>
                <a:tc>
                  <a:txBody>
                    <a:bodyPr/>
                    <a:lstStyle/>
                    <a:p>
                      <a:r>
                        <a:rPr kumimoji="1" lang="en-US" altLang="ja-JP" dirty="0"/>
                        <a:t>2023</a:t>
                      </a:r>
                      <a:r>
                        <a:rPr kumimoji="1" lang="ja-JP" altLang="en-US" dirty="0"/>
                        <a:t>年</a:t>
                      </a:r>
                      <a:r>
                        <a:rPr kumimoji="1" lang="en-US" altLang="ja-JP" dirty="0"/>
                        <a:t>5</a:t>
                      </a:r>
                      <a:r>
                        <a:rPr kumimoji="1" lang="ja-JP" altLang="en-US" dirty="0"/>
                        <a:t>月</a:t>
                      </a:r>
                    </a:p>
                  </a:txBody>
                  <a:tcPr/>
                </a:tc>
                <a:tc>
                  <a:txBody>
                    <a:bodyPr/>
                    <a:lstStyle/>
                    <a:p>
                      <a:r>
                        <a:rPr kumimoji="1" lang="en-US" altLang="ja-JP" dirty="0"/>
                        <a:t>2023</a:t>
                      </a:r>
                      <a:r>
                        <a:rPr kumimoji="1" lang="ja-JP" altLang="en-US" dirty="0"/>
                        <a:t>年</a:t>
                      </a:r>
                      <a:r>
                        <a:rPr kumimoji="1" lang="en-US" altLang="ja-JP" dirty="0"/>
                        <a:t>7</a:t>
                      </a:r>
                      <a:r>
                        <a:rPr kumimoji="1" lang="ja-JP" altLang="en-US" dirty="0"/>
                        <a:t>月</a:t>
                      </a:r>
                    </a:p>
                  </a:txBody>
                  <a:tcPr/>
                </a:tc>
                <a:tc>
                  <a:txBody>
                    <a:bodyPr/>
                    <a:lstStyle/>
                    <a:p>
                      <a:r>
                        <a:rPr kumimoji="1" lang="en-US" altLang="ja-JP" dirty="0"/>
                        <a:t>2023</a:t>
                      </a:r>
                      <a:r>
                        <a:rPr kumimoji="1" lang="ja-JP" altLang="en-US" dirty="0"/>
                        <a:t>年</a:t>
                      </a:r>
                      <a:r>
                        <a:rPr kumimoji="1" lang="en-US" altLang="ja-JP" dirty="0"/>
                        <a:t>10</a:t>
                      </a:r>
                      <a:r>
                        <a:rPr kumimoji="1" lang="ja-JP" altLang="en-US" dirty="0"/>
                        <a:t>月</a:t>
                      </a:r>
                    </a:p>
                  </a:txBody>
                  <a:tcPr/>
                </a:tc>
                <a:tc>
                  <a:txBody>
                    <a:bodyPr/>
                    <a:lstStyle/>
                    <a:p>
                      <a:r>
                        <a:rPr kumimoji="1" lang="en-US" altLang="ja-JP" dirty="0"/>
                        <a:t>2024</a:t>
                      </a:r>
                      <a:r>
                        <a:rPr kumimoji="1" lang="ja-JP" altLang="en-US" dirty="0"/>
                        <a:t>年</a:t>
                      </a:r>
                      <a:r>
                        <a:rPr kumimoji="1" lang="en-US" altLang="ja-JP" dirty="0"/>
                        <a:t>12</a:t>
                      </a:r>
                      <a:r>
                        <a:rPr kumimoji="1" lang="ja-JP" altLang="en-US" dirty="0"/>
                        <a:t>月</a:t>
                      </a:r>
                    </a:p>
                  </a:txBody>
                  <a:tcPr/>
                </a:tc>
                <a:extLst>
                  <a:ext uri="{0D108BD9-81ED-4DB2-BD59-A6C34878D82A}">
                    <a16:rowId xmlns:a16="http://schemas.microsoft.com/office/drawing/2014/main" val="890567739"/>
                  </a:ext>
                </a:extLst>
              </a:tr>
              <a:tr h="370840">
                <a:tc>
                  <a:txBody>
                    <a:bodyPr/>
                    <a:lstStyle/>
                    <a:p>
                      <a:r>
                        <a:rPr kumimoji="1" lang="en-US" altLang="ja-JP" dirty="0"/>
                        <a:t>2022</a:t>
                      </a:r>
                      <a:r>
                        <a:rPr kumimoji="1" lang="ja-JP" altLang="en-US" dirty="0"/>
                        <a:t>年</a:t>
                      </a:r>
                    </a:p>
                  </a:txBody>
                  <a:tcPr/>
                </a:tc>
                <a:tc>
                  <a:txBody>
                    <a:bodyPr/>
                    <a:lstStyle/>
                    <a:p>
                      <a:r>
                        <a:rPr kumimoji="1" lang="en-US" altLang="ja-JP" dirty="0"/>
                        <a:t>2024</a:t>
                      </a:r>
                      <a:r>
                        <a:rPr kumimoji="1" lang="ja-JP" altLang="en-US" dirty="0"/>
                        <a:t>年</a:t>
                      </a:r>
                      <a:r>
                        <a:rPr kumimoji="1" lang="en-US" altLang="ja-JP" dirty="0"/>
                        <a:t>3</a:t>
                      </a:r>
                      <a:r>
                        <a:rPr kumimoji="1" lang="ja-JP" altLang="en-US" dirty="0"/>
                        <a:t>月</a:t>
                      </a:r>
                    </a:p>
                  </a:txBody>
                  <a:tcPr/>
                </a:tc>
                <a:tc>
                  <a:txBody>
                    <a:bodyPr/>
                    <a:lstStyle/>
                    <a:p>
                      <a:r>
                        <a:rPr kumimoji="1" lang="en-US" altLang="ja-JP" dirty="0"/>
                        <a:t>2024</a:t>
                      </a:r>
                      <a:r>
                        <a:rPr kumimoji="1" lang="ja-JP" altLang="en-US" dirty="0"/>
                        <a:t>年</a:t>
                      </a:r>
                      <a:r>
                        <a:rPr kumimoji="1" lang="en-US" altLang="ja-JP" dirty="0"/>
                        <a:t>7</a:t>
                      </a:r>
                      <a:r>
                        <a:rPr kumimoji="1" lang="ja-JP" altLang="en-US" dirty="0"/>
                        <a:t>月</a:t>
                      </a:r>
                    </a:p>
                  </a:txBody>
                  <a:tcPr/>
                </a:tc>
                <a:tc>
                  <a:txBody>
                    <a:bodyPr/>
                    <a:lstStyle/>
                    <a:p>
                      <a:r>
                        <a:rPr kumimoji="1" lang="en-US" altLang="ja-JP" dirty="0"/>
                        <a:t>2024</a:t>
                      </a:r>
                      <a:r>
                        <a:rPr kumimoji="1" lang="ja-JP" altLang="en-US" dirty="0"/>
                        <a:t>年</a:t>
                      </a:r>
                      <a:r>
                        <a:rPr kumimoji="1" lang="en-US" altLang="ja-JP" dirty="0"/>
                        <a:t>10</a:t>
                      </a:r>
                      <a:r>
                        <a:rPr kumimoji="1" lang="ja-JP" altLang="en-US" dirty="0"/>
                        <a:t>月</a:t>
                      </a:r>
                    </a:p>
                  </a:txBody>
                  <a:tcPr/>
                </a:tc>
                <a:tc>
                  <a:txBody>
                    <a:bodyPr/>
                    <a:lstStyle/>
                    <a:p>
                      <a:r>
                        <a:rPr kumimoji="1" lang="en-US" altLang="ja-JP" dirty="0"/>
                        <a:t>2024</a:t>
                      </a:r>
                      <a:r>
                        <a:rPr kumimoji="1" lang="ja-JP" altLang="en-US" dirty="0"/>
                        <a:t>年</a:t>
                      </a:r>
                      <a:r>
                        <a:rPr kumimoji="1" lang="en-US" altLang="ja-JP" dirty="0"/>
                        <a:t>12</a:t>
                      </a:r>
                      <a:r>
                        <a:rPr kumimoji="1" lang="ja-JP" altLang="en-US" dirty="0"/>
                        <a:t>月</a:t>
                      </a:r>
                    </a:p>
                  </a:txBody>
                  <a:tcPr/>
                </a:tc>
                <a:extLst>
                  <a:ext uri="{0D108BD9-81ED-4DB2-BD59-A6C34878D82A}">
                    <a16:rowId xmlns:a16="http://schemas.microsoft.com/office/drawing/2014/main" val="1835583491"/>
                  </a:ext>
                </a:extLst>
              </a:tr>
            </a:tbl>
          </a:graphicData>
        </a:graphic>
      </p:graphicFrame>
    </p:spTree>
    <p:extLst>
      <p:ext uri="{BB962C8B-B14F-4D97-AF65-F5344CB8AC3E}">
        <p14:creationId xmlns:p14="http://schemas.microsoft.com/office/powerpoint/2010/main" val="1020173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597D6F-F0DF-5BDA-27D2-90FE009989EC}"/>
              </a:ext>
            </a:extLst>
          </p:cNvPr>
          <p:cNvSpPr>
            <a:spLocks noGrp="1"/>
          </p:cNvSpPr>
          <p:nvPr>
            <p:ph type="title"/>
          </p:nvPr>
        </p:nvSpPr>
        <p:spPr/>
        <p:txBody>
          <a:bodyPr/>
          <a:lstStyle/>
          <a:p>
            <a:r>
              <a:rPr kumimoji="1" lang="ja-JP" altLang="en-US" dirty="0"/>
              <a:t>県内総生産の四半期推計</a:t>
            </a:r>
          </a:p>
        </p:txBody>
      </p:sp>
      <p:sp>
        <p:nvSpPr>
          <p:cNvPr id="3" name="コンテンツ プレースホルダー 2">
            <a:extLst>
              <a:ext uri="{FF2B5EF4-FFF2-40B4-BE49-F238E27FC236}">
                <a16:creationId xmlns:a16="http://schemas.microsoft.com/office/drawing/2014/main" id="{1096F932-F570-587A-2AB5-B96D319BB86F}"/>
              </a:ext>
            </a:extLst>
          </p:cNvPr>
          <p:cNvSpPr>
            <a:spLocks noGrp="1"/>
          </p:cNvSpPr>
          <p:nvPr>
            <p:ph idx="1"/>
          </p:nvPr>
        </p:nvSpPr>
        <p:spPr/>
        <p:txBody>
          <a:bodyPr/>
          <a:lstStyle/>
          <a:p>
            <a:r>
              <a:rPr lang="en-US" altLang="ja-JP" dirty="0"/>
              <a:t>2009</a:t>
            </a:r>
            <a:r>
              <a:rPr lang="ja-JP" altLang="en-US" dirty="0"/>
              <a:t>年度　</a:t>
            </a:r>
            <a:r>
              <a:rPr lang="en-US" altLang="ja-JP" dirty="0"/>
              <a:t>8</a:t>
            </a:r>
            <a:r>
              <a:rPr lang="ja-JP" altLang="en-US" dirty="0"/>
              <a:t>県</a:t>
            </a:r>
            <a:endParaRPr lang="en-US" altLang="ja-JP" dirty="0"/>
          </a:p>
          <a:p>
            <a:pPr lvl="1"/>
            <a:r>
              <a:rPr lang="ja-JP" altLang="en-US" dirty="0"/>
              <a:t>秋田県、茨城県、新潟県、静岡県、兵庫県、島根県、広島県</a:t>
            </a:r>
            <a:endParaRPr lang="en-US" altLang="ja-JP" dirty="0"/>
          </a:p>
          <a:p>
            <a:endParaRPr kumimoji="1" lang="en-US" altLang="ja-JP" dirty="0"/>
          </a:p>
          <a:p>
            <a:r>
              <a:rPr kumimoji="1" lang="en-US" altLang="ja-JP" dirty="0"/>
              <a:t>2025</a:t>
            </a:r>
            <a:r>
              <a:rPr kumimoji="1" lang="ja-JP" altLang="en-US" dirty="0"/>
              <a:t>年度　</a:t>
            </a:r>
            <a:r>
              <a:rPr kumimoji="1" lang="en-US" altLang="ja-JP" dirty="0"/>
              <a:t>3</a:t>
            </a:r>
            <a:r>
              <a:rPr kumimoji="1" lang="ja-JP" altLang="en-US" dirty="0"/>
              <a:t>県　</a:t>
            </a:r>
            <a:endParaRPr kumimoji="1" lang="en-US" altLang="ja-JP" dirty="0"/>
          </a:p>
          <a:p>
            <a:pPr lvl="1"/>
            <a:r>
              <a:rPr kumimoji="1" lang="ja-JP" altLang="en-US" dirty="0"/>
              <a:t>福岡県、兵庫県、茨城県</a:t>
            </a:r>
            <a:endParaRPr kumimoji="1" lang="en-US" altLang="ja-JP" dirty="0"/>
          </a:p>
          <a:p>
            <a:pPr lvl="1"/>
            <a:r>
              <a:rPr kumimoji="1" lang="ja-JP" altLang="en-US" dirty="0"/>
              <a:t>福岡県は</a:t>
            </a:r>
            <a:r>
              <a:rPr kumimoji="1" lang="en-US" altLang="ja-JP" dirty="0"/>
              <a:t>2011</a:t>
            </a:r>
            <a:r>
              <a:rPr kumimoji="1" lang="ja-JP" altLang="en-US" dirty="0"/>
              <a:t>年度から</a:t>
            </a:r>
            <a:endParaRPr kumimoji="1" lang="en-US" altLang="ja-JP" dirty="0"/>
          </a:p>
        </p:txBody>
      </p:sp>
      <p:sp>
        <p:nvSpPr>
          <p:cNvPr id="4" name="テキスト ボックス 3">
            <a:extLst>
              <a:ext uri="{FF2B5EF4-FFF2-40B4-BE49-F238E27FC236}">
                <a16:creationId xmlns:a16="http://schemas.microsoft.com/office/drawing/2014/main" id="{A9CFD6B5-36B1-DE50-9364-7E758D1A284E}"/>
              </a:ext>
            </a:extLst>
          </p:cNvPr>
          <p:cNvSpPr txBox="1"/>
          <p:nvPr/>
        </p:nvSpPr>
        <p:spPr>
          <a:xfrm>
            <a:off x="8405091" y="6077527"/>
            <a:ext cx="2678545" cy="369332"/>
          </a:xfrm>
          <a:prstGeom prst="rect">
            <a:avLst/>
          </a:prstGeom>
          <a:noFill/>
        </p:spPr>
        <p:txBody>
          <a:bodyPr wrap="square" rtlCol="0">
            <a:spAutoFit/>
          </a:bodyPr>
          <a:lstStyle/>
          <a:p>
            <a:r>
              <a:rPr kumimoji="1" lang="ja-JP" altLang="en-US" dirty="0"/>
              <a:t>出所：佐藤（</a:t>
            </a:r>
            <a:r>
              <a:rPr kumimoji="1" lang="en-US" altLang="ja-JP" dirty="0"/>
              <a:t>2010</a:t>
            </a:r>
            <a:r>
              <a:rPr kumimoji="1" lang="ja-JP" altLang="en-US" dirty="0"/>
              <a:t>）</a:t>
            </a:r>
          </a:p>
        </p:txBody>
      </p:sp>
    </p:spTree>
    <p:extLst>
      <p:ext uri="{BB962C8B-B14F-4D97-AF65-F5344CB8AC3E}">
        <p14:creationId xmlns:p14="http://schemas.microsoft.com/office/powerpoint/2010/main" val="1306869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A52705-9ADE-B621-7FA3-E64367077DFB}"/>
              </a:ext>
            </a:extLst>
          </p:cNvPr>
          <p:cNvSpPr>
            <a:spLocks noGrp="1"/>
          </p:cNvSpPr>
          <p:nvPr>
            <p:ph type="title"/>
          </p:nvPr>
        </p:nvSpPr>
        <p:spPr/>
        <p:txBody>
          <a:bodyPr/>
          <a:lstStyle/>
          <a:p>
            <a:r>
              <a:rPr kumimoji="1" lang="ja-JP" altLang="en-US" dirty="0"/>
              <a:t>速報化のための基礎統計</a:t>
            </a:r>
          </a:p>
        </p:txBody>
      </p:sp>
      <p:sp>
        <p:nvSpPr>
          <p:cNvPr id="3" name="コンテンツ プレースホルダー 2">
            <a:extLst>
              <a:ext uri="{FF2B5EF4-FFF2-40B4-BE49-F238E27FC236}">
                <a16:creationId xmlns:a16="http://schemas.microsoft.com/office/drawing/2014/main" id="{27F36171-FDDB-AE4C-E281-DBAA06EA12D2}"/>
              </a:ext>
            </a:extLst>
          </p:cNvPr>
          <p:cNvSpPr>
            <a:spLocks noGrp="1"/>
          </p:cNvSpPr>
          <p:nvPr>
            <p:ph idx="1"/>
          </p:nvPr>
        </p:nvSpPr>
        <p:spPr/>
        <p:txBody>
          <a:bodyPr/>
          <a:lstStyle/>
          <a:p>
            <a:r>
              <a:rPr kumimoji="1" lang="ja-JP" altLang="en-US" dirty="0"/>
              <a:t>第</a:t>
            </a:r>
            <a:r>
              <a:rPr kumimoji="1" lang="en-US" altLang="ja-JP" dirty="0"/>
              <a:t>1</a:t>
            </a:r>
            <a:r>
              <a:rPr kumimoji="1" lang="ja-JP" altLang="en-US" dirty="0"/>
              <a:t>次産業</a:t>
            </a:r>
            <a:endParaRPr kumimoji="1" lang="en-US" altLang="ja-JP" dirty="0"/>
          </a:p>
          <a:p>
            <a:r>
              <a:rPr kumimoji="1" lang="ja-JP" altLang="en-US" dirty="0"/>
              <a:t>第</a:t>
            </a:r>
            <a:r>
              <a:rPr kumimoji="1" lang="en-US" altLang="ja-JP" dirty="0"/>
              <a:t>2</a:t>
            </a:r>
            <a:r>
              <a:rPr kumimoji="1" lang="ja-JP" altLang="en-US" dirty="0"/>
              <a:t>次産業　</a:t>
            </a:r>
            <a:endParaRPr kumimoji="1" lang="en-US" altLang="ja-JP" dirty="0"/>
          </a:p>
          <a:p>
            <a:pPr lvl="1"/>
            <a:r>
              <a:rPr kumimoji="1" lang="ja-JP" altLang="en-US" dirty="0"/>
              <a:t>製造業　鉱工業生産指数（生産動態統計）</a:t>
            </a:r>
            <a:endParaRPr kumimoji="1" lang="en-US" altLang="ja-JP" dirty="0"/>
          </a:p>
          <a:p>
            <a:pPr lvl="1"/>
            <a:r>
              <a:rPr kumimoji="1" lang="ja-JP" altLang="en-US" dirty="0"/>
              <a:t>建設業　建設総合統計</a:t>
            </a:r>
            <a:endParaRPr kumimoji="1" lang="en-US" altLang="ja-JP" dirty="0"/>
          </a:p>
          <a:p>
            <a:r>
              <a:rPr lang="ja-JP" altLang="en-US" dirty="0"/>
              <a:t>第</a:t>
            </a:r>
            <a:r>
              <a:rPr lang="en-US" altLang="ja-JP" dirty="0"/>
              <a:t>3</a:t>
            </a:r>
            <a:r>
              <a:rPr lang="ja-JP" altLang="en-US" dirty="0"/>
              <a:t>次産業　</a:t>
            </a:r>
            <a:endParaRPr lang="en-US" altLang="ja-JP" dirty="0"/>
          </a:p>
          <a:p>
            <a:pPr lvl="1"/>
            <a:r>
              <a:rPr lang="ja-JP" altLang="en-US" dirty="0"/>
              <a:t>第</a:t>
            </a:r>
            <a:r>
              <a:rPr lang="en-US" altLang="ja-JP" dirty="0"/>
              <a:t>3</a:t>
            </a:r>
            <a:r>
              <a:rPr lang="ja-JP" altLang="en-US" dirty="0"/>
              <a:t>次産業活動指数（全国値のみ）</a:t>
            </a:r>
            <a:endParaRPr lang="en-US" altLang="ja-JP" dirty="0"/>
          </a:p>
          <a:p>
            <a:endParaRPr kumimoji="1" lang="ja-JP" altLang="en-US" dirty="0"/>
          </a:p>
        </p:txBody>
      </p:sp>
    </p:spTree>
    <p:extLst>
      <p:ext uri="{BB962C8B-B14F-4D97-AF65-F5344CB8AC3E}">
        <p14:creationId xmlns:p14="http://schemas.microsoft.com/office/powerpoint/2010/main" val="2789791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0F146DAC-C822-E968-17CB-59D8B5AED5F2}"/>
              </a:ext>
            </a:extLst>
          </p:cNvPr>
          <p:cNvPicPr>
            <a:picLocks noGrp="1" noChangeAspect="1"/>
          </p:cNvPicPr>
          <p:nvPr>
            <p:ph idx="1"/>
          </p:nvPr>
        </p:nvPicPr>
        <p:blipFill>
          <a:blip r:embed="rId2"/>
          <a:stretch>
            <a:fillRect/>
          </a:stretch>
        </p:blipFill>
        <p:spPr>
          <a:xfrm>
            <a:off x="4857579" y="132256"/>
            <a:ext cx="6374591" cy="6379129"/>
          </a:xfrm>
          <a:prstGeom prst="rect">
            <a:avLst/>
          </a:prstGeom>
        </p:spPr>
      </p:pic>
      <p:sp>
        <p:nvSpPr>
          <p:cNvPr id="5" name="テキスト ボックス 4">
            <a:extLst>
              <a:ext uri="{FF2B5EF4-FFF2-40B4-BE49-F238E27FC236}">
                <a16:creationId xmlns:a16="http://schemas.microsoft.com/office/drawing/2014/main" id="{40F568B1-6B99-E1A6-09F2-57949F1882A0}"/>
              </a:ext>
            </a:extLst>
          </p:cNvPr>
          <p:cNvSpPr txBox="1"/>
          <p:nvPr/>
        </p:nvSpPr>
        <p:spPr>
          <a:xfrm>
            <a:off x="1080654" y="508000"/>
            <a:ext cx="3269673" cy="369332"/>
          </a:xfrm>
          <a:prstGeom prst="rect">
            <a:avLst/>
          </a:prstGeom>
          <a:noFill/>
        </p:spPr>
        <p:txBody>
          <a:bodyPr wrap="square" rtlCol="0">
            <a:spAutoFit/>
          </a:bodyPr>
          <a:lstStyle/>
          <a:p>
            <a:r>
              <a:rPr kumimoji="1" lang="ja-JP" altLang="en-US" dirty="0"/>
              <a:t>県内総生産（製造業）</a:t>
            </a:r>
          </a:p>
        </p:txBody>
      </p:sp>
      <p:sp>
        <p:nvSpPr>
          <p:cNvPr id="6" name="テキスト ボックス 5">
            <a:extLst>
              <a:ext uri="{FF2B5EF4-FFF2-40B4-BE49-F238E27FC236}">
                <a16:creationId xmlns:a16="http://schemas.microsoft.com/office/drawing/2014/main" id="{38B44B83-97BB-4121-45CA-6918B3DFE497}"/>
              </a:ext>
            </a:extLst>
          </p:cNvPr>
          <p:cNvSpPr txBox="1"/>
          <p:nvPr/>
        </p:nvSpPr>
        <p:spPr>
          <a:xfrm>
            <a:off x="1080654" y="1470116"/>
            <a:ext cx="2964872" cy="369332"/>
          </a:xfrm>
          <a:prstGeom prst="rect">
            <a:avLst/>
          </a:prstGeom>
          <a:noFill/>
        </p:spPr>
        <p:txBody>
          <a:bodyPr wrap="square" rtlCol="0">
            <a:spAutoFit/>
          </a:bodyPr>
          <a:lstStyle/>
          <a:p>
            <a:r>
              <a:rPr kumimoji="1" lang="ja-JP" altLang="en-US" dirty="0"/>
              <a:t>県内総生産（建設業）</a:t>
            </a:r>
          </a:p>
        </p:txBody>
      </p:sp>
      <p:sp>
        <p:nvSpPr>
          <p:cNvPr id="7" name="テキスト ボックス 6">
            <a:extLst>
              <a:ext uri="{FF2B5EF4-FFF2-40B4-BE49-F238E27FC236}">
                <a16:creationId xmlns:a16="http://schemas.microsoft.com/office/drawing/2014/main" id="{236C560C-BCF3-7CB2-2187-64221896B043}"/>
              </a:ext>
            </a:extLst>
          </p:cNvPr>
          <p:cNvSpPr txBox="1"/>
          <p:nvPr/>
        </p:nvSpPr>
        <p:spPr>
          <a:xfrm>
            <a:off x="1080654" y="2466109"/>
            <a:ext cx="2964872" cy="369332"/>
          </a:xfrm>
          <a:prstGeom prst="rect">
            <a:avLst/>
          </a:prstGeom>
          <a:noFill/>
        </p:spPr>
        <p:txBody>
          <a:bodyPr wrap="square" rtlCol="0">
            <a:spAutoFit/>
          </a:bodyPr>
          <a:lstStyle/>
          <a:p>
            <a:r>
              <a:rPr kumimoji="1" lang="ja-JP" altLang="en-US" dirty="0"/>
              <a:t>県内総生産（第</a:t>
            </a:r>
            <a:r>
              <a:rPr kumimoji="1" lang="en-US" altLang="ja-JP" dirty="0"/>
              <a:t>3</a:t>
            </a:r>
            <a:r>
              <a:rPr kumimoji="1" lang="ja-JP" altLang="en-US" dirty="0"/>
              <a:t>次産業）</a:t>
            </a:r>
          </a:p>
        </p:txBody>
      </p:sp>
      <p:sp>
        <p:nvSpPr>
          <p:cNvPr id="8" name="テキスト ボックス 7">
            <a:extLst>
              <a:ext uri="{FF2B5EF4-FFF2-40B4-BE49-F238E27FC236}">
                <a16:creationId xmlns:a16="http://schemas.microsoft.com/office/drawing/2014/main" id="{F76294CD-8004-E033-9F7C-77F885141072}"/>
              </a:ext>
            </a:extLst>
          </p:cNvPr>
          <p:cNvSpPr txBox="1"/>
          <p:nvPr/>
        </p:nvSpPr>
        <p:spPr>
          <a:xfrm>
            <a:off x="1112607" y="3520650"/>
            <a:ext cx="2327564" cy="369332"/>
          </a:xfrm>
          <a:prstGeom prst="rect">
            <a:avLst/>
          </a:prstGeom>
          <a:noFill/>
        </p:spPr>
        <p:txBody>
          <a:bodyPr wrap="square" rtlCol="0">
            <a:spAutoFit/>
          </a:bodyPr>
          <a:lstStyle/>
          <a:p>
            <a:r>
              <a:rPr kumimoji="1" lang="ja-JP" altLang="en-US" dirty="0"/>
              <a:t>鉱工業生産指数</a:t>
            </a:r>
          </a:p>
        </p:txBody>
      </p:sp>
      <p:sp>
        <p:nvSpPr>
          <p:cNvPr id="9" name="テキスト ボックス 8">
            <a:extLst>
              <a:ext uri="{FF2B5EF4-FFF2-40B4-BE49-F238E27FC236}">
                <a16:creationId xmlns:a16="http://schemas.microsoft.com/office/drawing/2014/main" id="{0499D948-99F9-CEF4-018F-ABC6CC5FE163}"/>
              </a:ext>
            </a:extLst>
          </p:cNvPr>
          <p:cNvSpPr txBox="1"/>
          <p:nvPr/>
        </p:nvSpPr>
        <p:spPr>
          <a:xfrm>
            <a:off x="1213832" y="4516643"/>
            <a:ext cx="2752436" cy="369332"/>
          </a:xfrm>
          <a:prstGeom prst="rect">
            <a:avLst/>
          </a:prstGeom>
          <a:noFill/>
        </p:spPr>
        <p:txBody>
          <a:bodyPr wrap="square" rtlCol="0">
            <a:spAutoFit/>
          </a:bodyPr>
          <a:lstStyle/>
          <a:p>
            <a:r>
              <a:rPr kumimoji="1" lang="ja-JP" altLang="en-US" dirty="0"/>
              <a:t>建設総合統計</a:t>
            </a:r>
          </a:p>
        </p:txBody>
      </p:sp>
      <p:sp>
        <p:nvSpPr>
          <p:cNvPr id="10" name="テキスト ボックス 9">
            <a:extLst>
              <a:ext uri="{FF2B5EF4-FFF2-40B4-BE49-F238E27FC236}">
                <a16:creationId xmlns:a16="http://schemas.microsoft.com/office/drawing/2014/main" id="{BBB2BF87-D1B7-390B-2415-6345EEF65A93}"/>
              </a:ext>
            </a:extLst>
          </p:cNvPr>
          <p:cNvSpPr txBox="1"/>
          <p:nvPr/>
        </p:nvSpPr>
        <p:spPr>
          <a:xfrm>
            <a:off x="1274618" y="5449577"/>
            <a:ext cx="2698515" cy="369332"/>
          </a:xfrm>
          <a:prstGeom prst="rect">
            <a:avLst/>
          </a:prstGeom>
          <a:noFill/>
        </p:spPr>
        <p:txBody>
          <a:bodyPr wrap="square" rtlCol="0">
            <a:spAutoFit/>
          </a:bodyPr>
          <a:lstStyle/>
          <a:p>
            <a:r>
              <a:rPr kumimoji="1" lang="ja-JP" altLang="en-US" dirty="0"/>
              <a:t>第</a:t>
            </a:r>
            <a:r>
              <a:rPr kumimoji="1" lang="en-US" altLang="ja-JP" dirty="0"/>
              <a:t>3</a:t>
            </a:r>
            <a:r>
              <a:rPr kumimoji="1" lang="ja-JP" altLang="en-US" dirty="0"/>
              <a:t>次産業活動指数</a:t>
            </a:r>
          </a:p>
        </p:txBody>
      </p:sp>
      <p:sp>
        <p:nvSpPr>
          <p:cNvPr id="11" name="正方形/長方形 10">
            <a:extLst>
              <a:ext uri="{FF2B5EF4-FFF2-40B4-BE49-F238E27FC236}">
                <a16:creationId xmlns:a16="http://schemas.microsoft.com/office/drawing/2014/main" id="{5B0B8268-E890-C2C3-5C15-EB8AE07F4F9A}"/>
              </a:ext>
            </a:extLst>
          </p:cNvPr>
          <p:cNvSpPr/>
          <p:nvPr/>
        </p:nvSpPr>
        <p:spPr>
          <a:xfrm>
            <a:off x="8193623" y="198520"/>
            <a:ext cx="1016000" cy="98829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DA1239F5-3532-71B1-AD62-13BB9C72F6B2}"/>
              </a:ext>
            </a:extLst>
          </p:cNvPr>
          <p:cNvSpPr txBox="1"/>
          <p:nvPr/>
        </p:nvSpPr>
        <p:spPr>
          <a:xfrm>
            <a:off x="4847591" y="6526782"/>
            <a:ext cx="7056582" cy="369332"/>
          </a:xfrm>
          <a:prstGeom prst="rect">
            <a:avLst/>
          </a:prstGeom>
          <a:noFill/>
        </p:spPr>
        <p:txBody>
          <a:bodyPr wrap="square" rtlCol="0">
            <a:spAutoFit/>
          </a:bodyPr>
          <a:lstStyle/>
          <a:p>
            <a:r>
              <a:rPr lang="ja-JP" altLang="en-US" dirty="0"/>
              <a:t>製造業　建設業　第</a:t>
            </a:r>
            <a:r>
              <a:rPr lang="en-US" altLang="ja-JP" dirty="0"/>
              <a:t>3</a:t>
            </a:r>
            <a:r>
              <a:rPr lang="ja-JP" altLang="en-US" dirty="0"/>
              <a:t>次産業　鉱工業生産　建設総合　第</a:t>
            </a:r>
            <a:r>
              <a:rPr lang="en-US" altLang="ja-JP" dirty="0"/>
              <a:t>3</a:t>
            </a:r>
            <a:r>
              <a:rPr lang="ja-JP" altLang="en-US" dirty="0"/>
              <a:t>次産業</a:t>
            </a:r>
            <a:endParaRPr kumimoji="1" lang="ja-JP" altLang="en-US" dirty="0"/>
          </a:p>
        </p:txBody>
      </p:sp>
      <p:pic>
        <p:nvPicPr>
          <p:cNvPr id="13" name="図 12">
            <a:extLst>
              <a:ext uri="{FF2B5EF4-FFF2-40B4-BE49-F238E27FC236}">
                <a16:creationId xmlns:a16="http://schemas.microsoft.com/office/drawing/2014/main" id="{029AAFE6-47CF-42F1-2548-3E7B791F9504}"/>
              </a:ext>
            </a:extLst>
          </p:cNvPr>
          <p:cNvPicPr>
            <a:picLocks noChangeAspect="1"/>
          </p:cNvPicPr>
          <p:nvPr/>
        </p:nvPicPr>
        <p:blipFill>
          <a:blip r:embed="rId3"/>
          <a:stretch>
            <a:fillRect/>
          </a:stretch>
        </p:blipFill>
        <p:spPr>
          <a:xfrm>
            <a:off x="10246033" y="2147811"/>
            <a:ext cx="1036410" cy="1005927"/>
          </a:xfrm>
          <a:prstGeom prst="rect">
            <a:avLst/>
          </a:prstGeom>
        </p:spPr>
      </p:pic>
      <p:pic>
        <p:nvPicPr>
          <p:cNvPr id="14" name="図 13">
            <a:extLst>
              <a:ext uri="{FF2B5EF4-FFF2-40B4-BE49-F238E27FC236}">
                <a16:creationId xmlns:a16="http://schemas.microsoft.com/office/drawing/2014/main" id="{B5232228-04A1-F934-3AB8-26ED1F27DE58}"/>
              </a:ext>
            </a:extLst>
          </p:cNvPr>
          <p:cNvPicPr>
            <a:picLocks noChangeAspect="1"/>
          </p:cNvPicPr>
          <p:nvPr/>
        </p:nvPicPr>
        <p:blipFill>
          <a:blip r:embed="rId3"/>
          <a:stretch>
            <a:fillRect/>
          </a:stretch>
        </p:blipFill>
        <p:spPr>
          <a:xfrm>
            <a:off x="9209623" y="1111310"/>
            <a:ext cx="1036410" cy="1068471"/>
          </a:xfrm>
          <a:prstGeom prst="rect">
            <a:avLst/>
          </a:prstGeom>
          <a:ln>
            <a:solidFill>
              <a:schemeClr val="accent4">
                <a:lumMod val="40000"/>
                <a:lumOff val="60000"/>
              </a:schemeClr>
            </a:solidFill>
          </a:ln>
        </p:spPr>
      </p:pic>
    </p:spTree>
    <p:extLst>
      <p:ext uri="{BB962C8B-B14F-4D97-AF65-F5344CB8AC3E}">
        <p14:creationId xmlns:p14="http://schemas.microsoft.com/office/powerpoint/2010/main" val="3713650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0D5F9D-85CF-9375-2898-2B3ADE76D309}"/>
              </a:ext>
            </a:extLst>
          </p:cNvPr>
          <p:cNvSpPr>
            <a:spLocks noGrp="1"/>
          </p:cNvSpPr>
          <p:nvPr>
            <p:ph type="title"/>
          </p:nvPr>
        </p:nvSpPr>
        <p:spPr/>
        <p:txBody>
          <a:bodyPr/>
          <a:lstStyle/>
          <a:p>
            <a:r>
              <a:rPr lang="ja-JP" altLang="en-US" dirty="0"/>
              <a:t>第</a:t>
            </a:r>
            <a:r>
              <a:rPr lang="en-US" altLang="ja-JP" dirty="0"/>
              <a:t>2</a:t>
            </a:r>
            <a:r>
              <a:rPr lang="ja-JP" altLang="en-US" dirty="0"/>
              <a:t>次産業の速報化</a:t>
            </a:r>
            <a:endParaRPr kumimoji="1" lang="ja-JP" altLang="en-US" dirty="0"/>
          </a:p>
        </p:txBody>
      </p:sp>
      <p:sp>
        <p:nvSpPr>
          <p:cNvPr id="3" name="コンテンツ プレースホルダー 2">
            <a:extLst>
              <a:ext uri="{FF2B5EF4-FFF2-40B4-BE49-F238E27FC236}">
                <a16:creationId xmlns:a16="http://schemas.microsoft.com/office/drawing/2014/main" id="{36C8997D-D400-D701-2584-EA697FF78B46}"/>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557723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F00D51-A74E-06E8-414D-E353629D1D1C}"/>
              </a:ext>
            </a:extLst>
          </p:cNvPr>
          <p:cNvSpPr>
            <a:spLocks noGrp="1"/>
          </p:cNvSpPr>
          <p:nvPr>
            <p:ph type="title"/>
          </p:nvPr>
        </p:nvSpPr>
        <p:spPr/>
        <p:txBody>
          <a:bodyPr/>
          <a:lstStyle/>
          <a:p>
            <a:r>
              <a:rPr kumimoji="1" lang="en-US" altLang="ja-JP" dirty="0"/>
              <a:t>2021</a:t>
            </a:r>
            <a:r>
              <a:rPr kumimoji="1" lang="ja-JP" altLang="en-US" dirty="0"/>
              <a:t>年度伸び率（製造業）</a:t>
            </a:r>
          </a:p>
        </p:txBody>
      </p:sp>
      <p:pic>
        <p:nvPicPr>
          <p:cNvPr id="4" name="コンテンツ プレースホルダー 3">
            <a:extLst>
              <a:ext uri="{FF2B5EF4-FFF2-40B4-BE49-F238E27FC236}">
                <a16:creationId xmlns:a16="http://schemas.microsoft.com/office/drawing/2014/main" id="{8D8C05C9-C27E-5B45-90F5-61CAF419034B}"/>
              </a:ext>
            </a:extLst>
          </p:cNvPr>
          <p:cNvPicPr>
            <a:picLocks noGrp="1" noChangeAspect="1"/>
          </p:cNvPicPr>
          <p:nvPr>
            <p:ph idx="1"/>
          </p:nvPr>
        </p:nvPicPr>
        <p:blipFill>
          <a:blip r:embed="rId2"/>
          <a:stretch>
            <a:fillRect/>
          </a:stretch>
        </p:blipFill>
        <p:spPr>
          <a:xfrm>
            <a:off x="1366361" y="1926837"/>
            <a:ext cx="4450466" cy="3560374"/>
          </a:xfrm>
          <a:prstGeom prst="rect">
            <a:avLst/>
          </a:prstGeom>
        </p:spPr>
      </p:pic>
      <p:pic>
        <p:nvPicPr>
          <p:cNvPr id="5" name="図 4">
            <a:extLst>
              <a:ext uri="{FF2B5EF4-FFF2-40B4-BE49-F238E27FC236}">
                <a16:creationId xmlns:a16="http://schemas.microsoft.com/office/drawing/2014/main" id="{826EA0BB-9644-4EFA-DEF5-E1DC0E1C4C29}"/>
              </a:ext>
            </a:extLst>
          </p:cNvPr>
          <p:cNvPicPr>
            <a:picLocks noChangeAspect="1"/>
          </p:cNvPicPr>
          <p:nvPr/>
        </p:nvPicPr>
        <p:blipFill>
          <a:blip r:embed="rId3"/>
          <a:stretch>
            <a:fillRect/>
          </a:stretch>
        </p:blipFill>
        <p:spPr>
          <a:xfrm>
            <a:off x="7521410" y="2054852"/>
            <a:ext cx="3989600" cy="3560374"/>
          </a:xfrm>
          <a:prstGeom prst="rect">
            <a:avLst/>
          </a:prstGeom>
        </p:spPr>
      </p:pic>
      <p:sp>
        <p:nvSpPr>
          <p:cNvPr id="6" name="テキスト ボックス 5">
            <a:extLst>
              <a:ext uri="{FF2B5EF4-FFF2-40B4-BE49-F238E27FC236}">
                <a16:creationId xmlns:a16="http://schemas.microsoft.com/office/drawing/2014/main" id="{9244784A-4543-F151-9CBB-E942D14F40EC}"/>
              </a:ext>
            </a:extLst>
          </p:cNvPr>
          <p:cNvSpPr txBox="1"/>
          <p:nvPr/>
        </p:nvSpPr>
        <p:spPr>
          <a:xfrm>
            <a:off x="628226" y="2523475"/>
            <a:ext cx="461665" cy="2623127"/>
          </a:xfrm>
          <a:prstGeom prst="rect">
            <a:avLst/>
          </a:prstGeom>
          <a:noFill/>
        </p:spPr>
        <p:txBody>
          <a:bodyPr vert="eaVert" wrap="square" rtlCol="0">
            <a:spAutoFit/>
          </a:bodyPr>
          <a:lstStyle/>
          <a:p>
            <a:r>
              <a:rPr kumimoji="1" lang="ja-JP" altLang="en-US" dirty="0"/>
              <a:t>経済構造実態調査（％）</a:t>
            </a:r>
          </a:p>
        </p:txBody>
      </p:sp>
      <p:sp>
        <p:nvSpPr>
          <p:cNvPr id="7" name="テキスト ボックス 6">
            <a:extLst>
              <a:ext uri="{FF2B5EF4-FFF2-40B4-BE49-F238E27FC236}">
                <a16:creationId xmlns:a16="http://schemas.microsoft.com/office/drawing/2014/main" id="{EFAAF06E-CF8A-1E8C-6B1C-281B3EEE4859}"/>
              </a:ext>
            </a:extLst>
          </p:cNvPr>
          <p:cNvSpPr txBox="1"/>
          <p:nvPr/>
        </p:nvSpPr>
        <p:spPr>
          <a:xfrm>
            <a:off x="2355273" y="6031345"/>
            <a:ext cx="2872509" cy="369332"/>
          </a:xfrm>
          <a:prstGeom prst="rect">
            <a:avLst/>
          </a:prstGeom>
          <a:noFill/>
        </p:spPr>
        <p:txBody>
          <a:bodyPr wrap="square" rtlCol="0">
            <a:spAutoFit/>
          </a:bodyPr>
          <a:lstStyle/>
          <a:p>
            <a:r>
              <a:rPr kumimoji="1" lang="ja-JP" altLang="en-US" dirty="0"/>
              <a:t>鉱工業生産指数（％）</a:t>
            </a:r>
          </a:p>
        </p:txBody>
      </p:sp>
      <p:sp>
        <p:nvSpPr>
          <p:cNvPr id="8" name="テキスト ボックス 7">
            <a:extLst>
              <a:ext uri="{FF2B5EF4-FFF2-40B4-BE49-F238E27FC236}">
                <a16:creationId xmlns:a16="http://schemas.microsoft.com/office/drawing/2014/main" id="{74A540A6-2FA4-F4FE-D663-7E86E732EBDB}"/>
              </a:ext>
            </a:extLst>
          </p:cNvPr>
          <p:cNvSpPr txBox="1"/>
          <p:nvPr/>
        </p:nvSpPr>
        <p:spPr>
          <a:xfrm>
            <a:off x="8571346" y="5846679"/>
            <a:ext cx="3528290" cy="369332"/>
          </a:xfrm>
          <a:prstGeom prst="rect">
            <a:avLst/>
          </a:prstGeom>
          <a:noFill/>
        </p:spPr>
        <p:txBody>
          <a:bodyPr wrap="square" rtlCol="0">
            <a:spAutoFit/>
          </a:bodyPr>
          <a:lstStyle/>
          <a:p>
            <a:r>
              <a:rPr kumimoji="1" lang="ja-JP" altLang="en-US" dirty="0"/>
              <a:t>経済構造実態調査（％）</a:t>
            </a:r>
          </a:p>
        </p:txBody>
      </p:sp>
      <p:sp>
        <p:nvSpPr>
          <p:cNvPr id="10" name="テキスト ボックス 9">
            <a:extLst>
              <a:ext uri="{FF2B5EF4-FFF2-40B4-BE49-F238E27FC236}">
                <a16:creationId xmlns:a16="http://schemas.microsoft.com/office/drawing/2014/main" id="{A46CA8C7-429C-9E38-5FE1-1E3DD1B620BE}"/>
              </a:ext>
            </a:extLst>
          </p:cNvPr>
          <p:cNvSpPr txBox="1"/>
          <p:nvPr/>
        </p:nvSpPr>
        <p:spPr>
          <a:xfrm>
            <a:off x="6807353" y="2650836"/>
            <a:ext cx="461665" cy="2410691"/>
          </a:xfrm>
          <a:prstGeom prst="rect">
            <a:avLst/>
          </a:prstGeom>
          <a:noFill/>
        </p:spPr>
        <p:txBody>
          <a:bodyPr vert="eaVert" wrap="square" rtlCol="0">
            <a:spAutoFit/>
          </a:bodyPr>
          <a:lstStyle/>
          <a:p>
            <a:r>
              <a:rPr lang="ja-JP" altLang="en-US" dirty="0"/>
              <a:t>県内総生産（％）</a:t>
            </a:r>
            <a:endParaRPr kumimoji="1" lang="ja-JP" altLang="en-US" dirty="0"/>
          </a:p>
        </p:txBody>
      </p:sp>
    </p:spTree>
    <p:extLst>
      <p:ext uri="{BB962C8B-B14F-4D97-AF65-F5344CB8AC3E}">
        <p14:creationId xmlns:p14="http://schemas.microsoft.com/office/powerpoint/2010/main" val="96902545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1488</TotalTime>
  <Words>2485</Words>
  <Application>Microsoft Office PowerPoint</Application>
  <PresentationFormat>ワイド画面</PresentationFormat>
  <Paragraphs>350</Paragraphs>
  <Slides>38</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38</vt:i4>
      </vt:variant>
    </vt:vector>
  </HeadingPairs>
  <TitlesOfParts>
    <vt:vector size="43" baseType="lpstr">
      <vt:lpstr>ＭＳ ゴシック</vt:lpstr>
      <vt:lpstr>游ゴシック</vt:lpstr>
      <vt:lpstr>游ゴシック Light</vt:lpstr>
      <vt:lpstr>Arial</vt:lpstr>
      <vt:lpstr>Office テーマ</vt:lpstr>
      <vt:lpstr>県内総生産速報化への課題―生産側からみた解決策</vt:lpstr>
      <vt:lpstr>PowerPoint プレゼンテーション</vt:lpstr>
      <vt:lpstr>県内総生産の遅さ</vt:lpstr>
      <vt:lpstr>遅れる理由</vt:lpstr>
      <vt:lpstr>県内総生産の四半期推計</vt:lpstr>
      <vt:lpstr>速報化のための基礎統計</vt:lpstr>
      <vt:lpstr>PowerPoint プレゼンテーション</vt:lpstr>
      <vt:lpstr>第2次産業の速報化</vt:lpstr>
      <vt:lpstr>2021年度伸び率（製造業）</vt:lpstr>
      <vt:lpstr>県内総生産（製造業）と鉱工業生産指数の相関係数</vt:lpstr>
      <vt:lpstr>九州のデータ</vt:lpstr>
      <vt:lpstr>沖縄県の比較（業種別）</vt:lpstr>
      <vt:lpstr>富山県</vt:lpstr>
      <vt:lpstr>原因</vt:lpstr>
      <vt:lpstr>調査の詳細</vt:lpstr>
      <vt:lpstr>標本が少ない可能性</vt:lpstr>
      <vt:lpstr>第3次産業の速報化</vt:lpstr>
      <vt:lpstr>先行研究</vt:lpstr>
      <vt:lpstr>深層学習を使って県内総生産を推定</vt:lpstr>
      <vt:lpstr>県内総生産（第３次産業）基礎統計</vt:lpstr>
      <vt:lpstr>県内総生産（第３次産業）基礎統計</vt:lpstr>
      <vt:lpstr>深層学習（LSTM)を使う理由</vt:lpstr>
      <vt:lpstr>RNN（リカレントニューラルネットワーク）によるサインカーブの推定</vt:lpstr>
      <vt:lpstr>先行研究（LSTM関連)</vt:lpstr>
      <vt:lpstr>LSTMとは</vt:lpstr>
      <vt:lpstr>PowerPoint プレゼンテーション</vt:lpstr>
      <vt:lpstr>PowerPoint プレゼンテーション</vt:lpstr>
      <vt:lpstr>LSTM</vt:lpstr>
      <vt:lpstr>1サンプルの長さ（系列長）</vt:lpstr>
      <vt:lpstr>ハイパーパラメーター</vt:lpstr>
      <vt:lpstr>PowerPoint プレゼンテーション</vt:lpstr>
      <vt:lpstr>期間数２、説明変数１の場合</vt:lpstr>
      <vt:lpstr>加重平均の予測値との比較</vt:lpstr>
      <vt:lpstr>特徴量の違い</vt:lpstr>
      <vt:lpstr>隠れ層の次元の違い、期間数の違い</vt:lpstr>
      <vt:lpstr>代替推計</vt:lpstr>
      <vt:lpstr>参考文献</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山澤 成康</dc:creator>
  <cp:lastModifiedBy>山澤 成康</cp:lastModifiedBy>
  <cp:revision>24</cp:revision>
  <dcterms:created xsi:type="dcterms:W3CDTF">2025-08-06T22:43:20Z</dcterms:created>
  <dcterms:modified xsi:type="dcterms:W3CDTF">2025-09-08T01:54:11Z</dcterms:modified>
</cp:coreProperties>
</file>