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77" r:id="rId4"/>
    <p:sldId id="258" r:id="rId5"/>
    <p:sldId id="257" r:id="rId6"/>
    <p:sldId id="274" r:id="rId7"/>
    <p:sldId id="275" r:id="rId8"/>
    <p:sldId id="260" r:id="rId9"/>
    <p:sldId id="267" r:id="rId10"/>
    <p:sldId id="278" r:id="rId11"/>
    <p:sldId id="279" r:id="rId12"/>
    <p:sldId id="281" r:id="rId13"/>
    <p:sldId id="263" r:id="rId14"/>
    <p:sldId id="270" r:id="rId15"/>
    <p:sldId id="282" r:id="rId16"/>
    <p:sldId id="283" r:id="rId17"/>
    <p:sldId id="276" r:id="rId18"/>
    <p:sldId id="284" r:id="rId19"/>
    <p:sldId id="285" r:id="rId20"/>
    <p:sldId id="286" r:id="rId21"/>
    <p:sldId id="259" r:id="rId22"/>
    <p:sldId id="268" r:id="rId23"/>
    <p:sldId id="269" r:id="rId24"/>
    <p:sldId id="265" r:id="rId25"/>
    <p:sldId id="266" r:id="rId2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0DD3A0-956E-404D-915A-3DEBE0C69DDA}" v="166" dt="2020-07-16T22:19:58.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110" d="100"/>
          <a:sy n="110" d="100"/>
        </p:scale>
        <p:origin x="40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49106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57574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50866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051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408390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39540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79788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53958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286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8845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2022/3/31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18938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2A643-9BB0-4E02-80B2-2C0A5E5D738E}" type="datetimeFigureOut">
              <a:rPr kumimoji="1" lang="ja-JP" altLang="en-US" smtClean="0"/>
              <a:t>2022/3/31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07289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11" Type="http://schemas.openxmlformats.org/officeDocument/2006/relationships/image" Target="../media/image1.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gretl.sourceforge.net/"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err="1"/>
              <a:t>Gretl</a:t>
            </a:r>
            <a:r>
              <a:rPr kumimoji="1" lang="ja-JP" altLang="en-US" dirty="0"/>
              <a:t>の使い方</a:t>
            </a:r>
          </a:p>
        </p:txBody>
      </p:sp>
      <p:sp>
        <p:nvSpPr>
          <p:cNvPr id="3" name="サブタイトル 2"/>
          <p:cNvSpPr>
            <a:spLocks noGrp="1"/>
          </p:cNvSpPr>
          <p:nvPr>
            <p:ph type="subTitle" idx="1"/>
          </p:nvPr>
        </p:nvSpPr>
        <p:spPr>
          <a:xfrm>
            <a:off x="1524000" y="4123764"/>
            <a:ext cx="9144000" cy="1134035"/>
          </a:xfrm>
        </p:spPr>
        <p:txBody>
          <a:bodyPr/>
          <a:lstStyle/>
          <a:p>
            <a:r>
              <a:rPr kumimoji="1" lang="ja-JP" altLang="en-US" dirty="0"/>
              <a:t>山澤成康</a:t>
            </a:r>
          </a:p>
        </p:txBody>
      </p:sp>
      <p:pic>
        <p:nvPicPr>
          <p:cNvPr id="4" name="オーディオ 3">
            <a:hlinkClick r:id="" action="ppaction://media"/>
            <a:extLst>
              <a:ext uri="{FF2B5EF4-FFF2-40B4-BE49-F238E27FC236}">
                <a16:creationId xmlns:a16="http://schemas.microsoft.com/office/drawing/2014/main" id="{2C1BCA6A-87E2-46BE-BFA4-655FDB4752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8380218"/>
      </p:ext>
    </p:extLst>
  </p:cSld>
  <p:clrMapOvr>
    <a:masterClrMapping/>
  </p:clrMapOvr>
  <mc:AlternateContent xmlns:mc="http://schemas.openxmlformats.org/markup-compatibility/2006" xmlns:p14="http://schemas.microsoft.com/office/powerpoint/2010/main">
    <mc:Choice Requires="p14">
      <p:transition spd="slow" p14:dur="2000" advTm="6505"/>
    </mc:Choice>
    <mc:Fallback xmlns="">
      <p:transition spd="slow" advTm="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FDF2E-5C3E-4890-8B44-507B8608EB42}"/>
              </a:ext>
            </a:extLst>
          </p:cNvPr>
          <p:cNvSpPr>
            <a:spLocks noGrp="1"/>
          </p:cNvSpPr>
          <p:nvPr>
            <p:ph type="title"/>
          </p:nvPr>
        </p:nvSpPr>
        <p:spPr/>
        <p:txBody>
          <a:bodyPr/>
          <a:lstStyle/>
          <a:p>
            <a:r>
              <a:rPr kumimoji="1" lang="ja-JP" altLang="en-US" dirty="0"/>
              <a:t>データのチェック</a:t>
            </a:r>
          </a:p>
        </p:txBody>
      </p:sp>
      <p:pic>
        <p:nvPicPr>
          <p:cNvPr id="5" name="コンテンツ プレースホルダー 4">
            <a:extLst>
              <a:ext uri="{FF2B5EF4-FFF2-40B4-BE49-F238E27FC236}">
                <a16:creationId xmlns:a16="http://schemas.microsoft.com/office/drawing/2014/main" id="{EB357D33-5FDD-46FD-BF15-C7DACD48EFAF}"/>
              </a:ext>
            </a:extLst>
          </p:cNvPr>
          <p:cNvPicPr>
            <a:picLocks noGrp="1" noChangeAspect="1"/>
          </p:cNvPicPr>
          <p:nvPr>
            <p:ph idx="1"/>
          </p:nvPr>
        </p:nvPicPr>
        <p:blipFill rotWithShape="1">
          <a:blip r:embed="rId4"/>
          <a:srcRect l="3269" r="6708"/>
          <a:stretch/>
        </p:blipFill>
        <p:spPr>
          <a:xfrm>
            <a:off x="404261" y="2530475"/>
            <a:ext cx="2435192" cy="3962400"/>
          </a:xfrm>
        </p:spPr>
      </p:pic>
      <p:sp>
        <p:nvSpPr>
          <p:cNvPr id="6" name="テキスト ボックス 5">
            <a:extLst>
              <a:ext uri="{FF2B5EF4-FFF2-40B4-BE49-F238E27FC236}">
                <a16:creationId xmlns:a16="http://schemas.microsoft.com/office/drawing/2014/main" id="{F3FAF686-C9C6-45B9-95C2-E5C6FD1D72C0}"/>
              </a:ext>
            </a:extLst>
          </p:cNvPr>
          <p:cNvSpPr txBox="1"/>
          <p:nvPr/>
        </p:nvSpPr>
        <p:spPr>
          <a:xfrm>
            <a:off x="548639" y="1741249"/>
            <a:ext cx="9837019" cy="369332"/>
          </a:xfrm>
          <a:prstGeom prst="rect">
            <a:avLst/>
          </a:prstGeom>
          <a:noFill/>
        </p:spPr>
        <p:txBody>
          <a:bodyPr wrap="square" rtlCol="0">
            <a:spAutoFit/>
          </a:bodyPr>
          <a:lstStyle/>
          <a:p>
            <a:r>
              <a:rPr kumimoji="1" lang="ja-JP" altLang="en-US" dirty="0"/>
              <a:t>保存　印刷　コピー　検索　並び替え　</a:t>
            </a:r>
            <a:r>
              <a:rPr kumimoji="1" lang="ja-JP" altLang="en-US" dirty="0">
                <a:solidFill>
                  <a:srgbClr val="FF0000"/>
                </a:solidFill>
              </a:rPr>
              <a:t>グラフ</a:t>
            </a:r>
            <a:r>
              <a:rPr kumimoji="1" lang="ja-JP" altLang="en-US" dirty="0"/>
              <a:t>　書式設定　編集　更新　ファイル一覧　</a:t>
            </a:r>
          </a:p>
        </p:txBody>
      </p:sp>
      <p:pic>
        <p:nvPicPr>
          <p:cNvPr id="8" name="図 7">
            <a:extLst>
              <a:ext uri="{FF2B5EF4-FFF2-40B4-BE49-F238E27FC236}">
                <a16:creationId xmlns:a16="http://schemas.microsoft.com/office/drawing/2014/main" id="{35425D25-17BB-4D9B-995A-B0CBBD864C5D}"/>
              </a:ext>
            </a:extLst>
          </p:cNvPr>
          <p:cNvPicPr>
            <a:picLocks noChangeAspect="1"/>
          </p:cNvPicPr>
          <p:nvPr/>
        </p:nvPicPr>
        <p:blipFill>
          <a:blip r:embed="rId5"/>
          <a:stretch>
            <a:fillRect/>
          </a:stretch>
        </p:blipFill>
        <p:spPr>
          <a:xfrm>
            <a:off x="4113737" y="3191281"/>
            <a:ext cx="4671822" cy="3112278"/>
          </a:xfrm>
          <a:prstGeom prst="rect">
            <a:avLst/>
          </a:prstGeom>
        </p:spPr>
      </p:pic>
      <p:sp>
        <p:nvSpPr>
          <p:cNvPr id="9" name="矢印: 右 8">
            <a:extLst>
              <a:ext uri="{FF2B5EF4-FFF2-40B4-BE49-F238E27FC236}">
                <a16:creationId xmlns:a16="http://schemas.microsoft.com/office/drawing/2014/main" id="{DF7ED56E-26BC-4E95-9B53-04DF881655A4}"/>
              </a:ext>
            </a:extLst>
          </p:cNvPr>
          <p:cNvSpPr/>
          <p:nvPr/>
        </p:nvSpPr>
        <p:spPr>
          <a:xfrm rot="3629987">
            <a:off x="4405162" y="2353966"/>
            <a:ext cx="747626" cy="433131"/>
          </a:xfrm>
          <a:prstGeom prst="rightArrow">
            <a:avLst>
              <a:gd name="adj1" fmla="val 17752"/>
              <a:gd name="adj2" fmla="val 361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DE0B738B-1389-442F-8761-FF916BAFD6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0601434"/>
      </p:ext>
    </p:extLst>
  </p:cSld>
  <p:clrMapOvr>
    <a:masterClrMapping/>
  </p:clrMapOvr>
  <mc:AlternateContent xmlns:mc="http://schemas.openxmlformats.org/markup-compatibility/2006" xmlns:p14="http://schemas.microsoft.com/office/powerpoint/2010/main">
    <mc:Choice Requires="p14">
      <p:transition spd="slow" p14:dur="2000" advTm="28104"/>
    </mc:Choice>
    <mc:Fallback xmlns="">
      <p:transition spd="slow" advTm="2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40821A-55C9-4C3D-9BE0-8BBCE1D6E314}"/>
              </a:ext>
            </a:extLst>
          </p:cNvPr>
          <p:cNvSpPr>
            <a:spLocks noGrp="1"/>
          </p:cNvSpPr>
          <p:nvPr>
            <p:ph type="title"/>
          </p:nvPr>
        </p:nvSpPr>
        <p:spPr/>
        <p:txBody>
          <a:bodyPr/>
          <a:lstStyle/>
          <a:p>
            <a:r>
              <a:rPr kumimoji="1" lang="ja-JP" altLang="en-US" dirty="0"/>
              <a:t>基本統計量</a:t>
            </a:r>
          </a:p>
        </p:txBody>
      </p:sp>
      <p:sp>
        <p:nvSpPr>
          <p:cNvPr id="4" name="テキスト ボックス 3">
            <a:extLst>
              <a:ext uri="{FF2B5EF4-FFF2-40B4-BE49-F238E27FC236}">
                <a16:creationId xmlns:a16="http://schemas.microsoft.com/office/drawing/2014/main" id="{1031CE19-3681-4CD2-883A-9982AE3DE715}"/>
              </a:ext>
            </a:extLst>
          </p:cNvPr>
          <p:cNvSpPr txBox="1"/>
          <p:nvPr/>
        </p:nvSpPr>
        <p:spPr>
          <a:xfrm>
            <a:off x="558265" y="1857676"/>
            <a:ext cx="3609474" cy="369332"/>
          </a:xfrm>
          <a:prstGeom prst="rect">
            <a:avLst/>
          </a:prstGeom>
          <a:noFill/>
        </p:spPr>
        <p:txBody>
          <a:bodyPr wrap="square" rtlCol="0">
            <a:spAutoFit/>
          </a:bodyPr>
          <a:lstStyle/>
          <a:p>
            <a:r>
              <a:rPr kumimoji="1" lang="ja-JP" altLang="en-US" dirty="0"/>
              <a:t>表示→基本統計量</a:t>
            </a:r>
          </a:p>
        </p:txBody>
      </p:sp>
      <p:pic>
        <p:nvPicPr>
          <p:cNvPr id="6" name="図 5">
            <a:extLst>
              <a:ext uri="{FF2B5EF4-FFF2-40B4-BE49-F238E27FC236}">
                <a16:creationId xmlns:a16="http://schemas.microsoft.com/office/drawing/2014/main" id="{469EB615-7422-4C53-9E6D-7CAE05D72551}"/>
              </a:ext>
            </a:extLst>
          </p:cNvPr>
          <p:cNvPicPr>
            <a:picLocks noChangeAspect="1"/>
          </p:cNvPicPr>
          <p:nvPr/>
        </p:nvPicPr>
        <p:blipFill>
          <a:blip r:embed="rId4"/>
          <a:stretch>
            <a:fillRect/>
          </a:stretch>
        </p:blipFill>
        <p:spPr>
          <a:xfrm>
            <a:off x="333776" y="2605788"/>
            <a:ext cx="3477643" cy="3246371"/>
          </a:xfrm>
          <a:prstGeom prst="rect">
            <a:avLst/>
          </a:prstGeom>
        </p:spPr>
      </p:pic>
      <p:sp>
        <p:nvSpPr>
          <p:cNvPr id="7" name="テキスト ボックス 6">
            <a:extLst>
              <a:ext uri="{FF2B5EF4-FFF2-40B4-BE49-F238E27FC236}">
                <a16:creationId xmlns:a16="http://schemas.microsoft.com/office/drawing/2014/main" id="{80C9019D-8F7D-4557-A1D6-234EDB80FE16}"/>
              </a:ext>
            </a:extLst>
          </p:cNvPr>
          <p:cNvSpPr txBox="1"/>
          <p:nvPr/>
        </p:nvSpPr>
        <p:spPr>
          <a:xfrm>
            <a:off x="625642" y="6044665"/>
            <a:ext cx="3272590" cy="369332"/>
          </a:xfrm>
          <a:prstGeom prst="rect">
            <a:avLst/>
          </a:prstGeom>
          <a:noFill/>
        </p:spPr>
        <p:txBody>
          <a:bodyPr wrap="square" rtlCol="0">
            <a:spAutoFit/>
          </a:bodyPr>
          <a:lstStyle/>
          <a:p>
            <a:r>
              <a:rPr kumimoji="1" lang="en-US" altLang="ja-JP" dirty="0"/>
              <a:t>GDP95,CP95,IPUB</a:t>
            </a:r>
            <a:r>
              <a:rPr kumimoji="1" lang="ja-JP" altLang="en-US" dirty="0"/>
              <a:t>をすべて選ぶ</a:t>
            </a:r>
          </a:p>
        </p:txBody>
      </p:sp>
      <p:pic>
        <p:nvPicPr>
          <p:cNvPr id="9" name="図 8">
            <a:extLst>
              <a:ext uri="{FF2B5EF4-FFF2-40B4-BE49-F238E27FC236}">
                <a16:creationId xmlns:a16="http://schemas.microsoft.com/office/drawing/2014/main" id="{C408078B-C529-41FD-BC4B-AFEDC8DF51B6}"/>
              </a:ext>
            </a:extLst>
          </p:cNvPr>
          <p:cNvPicPr>
            <a:picLocks noChangeAspect="1"/>
          </p:cNvPicPr>
          <p:nvPr/>
        </p:nvPicPr>
        <p:blipFill>
          <a:blip r:embed="rId5"/>
          <a:stretch>
            <a:fillRect/>
          </a:stretch>
        </p:blipFill>
        <p:spPr>
          <a:xfrm>
            <a:off x="4477152" y="1276651"/>
            <a:ext cx="1866900" cy="1162050"/>
          </a:xfrm>
          <a:prstGeom prst="rect">
            <a:avLst/>
          </a:prstGeom>
        </p:spPr>
      </p:pic>
      <p:pic>
        <p:nvPicPr>
          <p:cNvPr id="11" name="図 10">
            <a:extLst>
              <a:ext uri="{FF2B5EF4-FFF2-40B4-BE49-F238E27FC236}">
                <a16:creationId xmlns:a16="http://schemas.microsoft.com/office/drawing/2014/main" id="{CE68E22B-0875-4804-A3D0-945B3F68DB98}"/>
              </a:ext>
            </a:extLst>
          </p:cNvPr>
          <p:cNvPicPr>
            <a:picLocks noChangeAspect="1"/>
          </p:cNvPicPr>
          <p:nvPr/>
        </p:nvPicPr>
        <p:blipFill>
          <a:blip r:embed="rId6"/>
          <a:stretch>
            <a:fillRect/>
          </a:stretch>
        </p:blipFill>
        <p:spPr>
          <a:xfrm>
            <a:off x="6781399" y="1027906"/>
            <a:ext cx="5076825" cy="1666875"/>
          </a:xfrm>
          <a:prstGeom prst="rect">
            <a:avLst/>
          </a:prstGeom>
        </p:spPr>
      </p:pic>
      <p:pic>
        <p:nvPicPr>
          <p:cNvPr id="13" name="図 12">
            <a:extLst>
              <a:ext uri="{FF2B5EF4-FFF2-40B4-BE49-F238E27FC236}">
                <a16:creationId xmlns:a16="http://schemas.microsoft.com/office/drawing/2014/main" id="{C7571141-64A4-473C-889F-F068E112CB47}"/>
              </a:ext>
            </a:extLst>
          </p:cNvPr>
          <p:cNvPicPr>
            <a:picLocks noChangeAspect="1"/>
          </p:cNvPicPr>
          <p:nvPr/>
        </p:nvPicPr>
        <p:blipFill>
          <a:blip r:embed="rId7"/>
          <a:stretch>
            <a:fillRect/>
          </a:stretch>
        </p:blipFill>
        <p:spPr>
          <a:xfrm>
            <a:off x="4477152" y="4690109"/>
            <a:ext cx="1866900" cy="1162050"/>
          </a:xfrm>
          <a:prstGeom prst="rect">
            <a:avLst/>
          </a:prstGeom>
        </p:spPr>
      </p:pic>
      <p:pic>
        <p:nvPicPr>
          <p:cNvPr id="15" name="図 14">
            <a:extLst>
              <a:ext uri="{FF2B5EF4-FFF2-40B4-BE49-F238E27FC236}">
                <a16:creationId xmlns:a16="http://schemas.microsoft.com/office/drawing/2014/main" id="{65557971-E136-4DB9-ADDB-21E6456F70E0}"/>
              </a:ext>
            </a:extLst>
          </p:cNvPr>
          <p:cNvPicPr>
            <a:picLocks noChangeAspect="1"/>
          </p:cNvPicPr>
          <p:nvPr/>
        </p:nvPicPr>
        <p:blipFill rotWithShape="1">
          <a:blip r:embed="rId8"/>
          <a:srcRect l="-383"/>
          <a:stretch/>
        </p:blipFill>
        <p:spPr>
          <a:xfrm>
            <a:off x="6876648" y="4340994"/>
            <a:ext cx="5206617" cy="2230672"/>
          </a:xfrm>
          <a:prstGeom prst="rect">
            <a:avLst/>
          </a:prstGeom>
        </p:spPr>
      </p:pic>
      <p:cxnSp>
        <p:nvCxnSpPr>
          <p:cNvPr id="17" name="直線矢印コネクタ 16">
            <a:extLst>
              <a:ext uri="{FF2B5EF4-FFF2-40B4-BE49-F238E27FC236}">
                <a16:creationId xmlns:a16="http://schemas.microsoft.com/office/drawing/2014/main" id="{D6EC5E46-1C8B-4762-8A49-AC453073C6A8}"/>
              </a:ext>
            </a:extLst>
          </p:cNvPr>
          <p:cNvCxnSpPr>
            <a:cxnSpLocks/>
          </p:cNvCxnSpPr>
          <p:nvPr/>
        </p:nvCxnSpPr>
        <p:spPr>
          <a:xfrm flipV="1">
            <a:off x="4004109" y="2694782"/>
            <a:ext cx="847024" cy="818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57545D50-8B01-44C3-A5A7-2DA950CFACDD}"/>
              </a:ext>
            </a:extLst>
          </p:cNvPr>
          <p:cNvCxnSpPr/>
          <p:nvPr/>
        </p:nvCxnSpPr>
        <p:spPr>
          <a:xfrm>
            <a:off x="4004109" y="3734602"/>
            <a:ext cx="847024" cy="606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34B16927-9425-47C2-B100-7EE2AD09AEA6}"/>
              </a:ext>
            </a:extLst>
          </p:cNvPr>
          <p:cNvCxnSpPr>
            <a:endCxn id="11" idx="1"/>
          </p:cNvCxnSpPr>
          <p:nvPr/>
        </p:nvCxnSpPr>
        <p:spPr>
          <a:xfrm>
            <a:off x="6439301" y="1857676"/>
            <a:ext cx="342098" cy="3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0C730A88-0C2B-4AFE-826F-9409B390DD94}"/>
              </a:ext>
            </a:extLst>
          </p:cNvPr>
          <p:cNvCxnSpPr/>
          <p:nvPr/>
        </p:nvCxnSpPr>
        <p:spPr>
          <a:xfrm>
            <a:off x="6439301" y="5271134"/>
            <a:ext cx="3420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E51483DE-36E7-478D-A68F-41078C411CEF}"/>
              </a:ext>
            </a:extLst>
          </p:cNvPr>
          <p:cNvSpPr txBox="1"/>
          <p:nvPr/>
        </p:nvSpPr>
        <p:spPr>
          <a:xfrm>
            <a:off x="7230727" y="469915"/>
            <a:ext cx="4375285" cy="369332"/>
          </a:xfrm>
          <a:prstGeom prst="rect">
            <a:avLst/>
          </a:prstGeom>
          <a:noFill/>
        </p:spPr>
        <p:txBody>
          <a:bodyPr wrap="square" rtlCol="0">
            <a:spAutoFit/>
          </a:bodyPr>
          <a:lstStyle/>
          <a:p>
            <a:r>
              <a:rPr kumimoji="1" lang="ja-JP" altLang="en-US" dirty="0">
                <a:solidFill>
                  <a:srgbClr val="FF0000"/>
                </a:solidFill>
              </a:rPr>
              <a:t>平均、中央値、標準偏差、最小値、最大値</a:t>
            </a:r>
          </a:p>
        </p:txBody>
      </p:sp>
      <p:pic>
        <p:nvPicPr>
          <p:cNvPr id="27" name="図 26">
            <a:extLst>
              <a:ext uri="{FF2B5EF4-FFF2-40B4-BE49-F238E27FC236}">
                <a16:creationId xmlns:a16="http://schemas.microsoft.com/office/drawing/2014/main" id="{790359EB-338B-4490-A43B-EC1DFE9FF24D}"/>
              </a:ext>
            </a:extLst>
          </p:cNvPr>
          <p:cNvPicPr>
            <a:picLocks noChangeAspect="1"/>
          </p:cNvPicPr>
          <p:nvPr/>
        </p:nvPicPr>
        <p:blipFill>
          <a:blip r:embed="rId9"/>
          <a:stretch>
            <a:fillRect/>
          </a:stretch>
        </p:blipFill>
        <p:spPr>
          <a:xfrm>
            <a:off x="9064290" y="2774461"/>
            <a:ext cx="1658253" cy="1412899"/>
          </a:xfrm>
          <a:prstGeom prst="rect">
            <a:avLst/>
          </a:prstGeom>
        </p:spPr>
      </p:pic>
      <p:cxnSp>
        <p:nvCxnSpPr>
          <p:cNvPr id="29" name="直線矢印コネクタ 28">
            <a:extLst>
              <a:ext uri="{FF2B5EF4-FFF2-40B4-BE49-F238E27FC236}">
                <a16:creationId xmlns:a16="http://schemas.microsoft.com/office/drawing/2014/main" id="{2F1CEBEA-BD09-4858-AA5F-32E6D1CBEC26}"/>
              </a:ext>
            </a:extLst>
          </p:cNvPr>
          <p:cNvCxnSpPr>
            <a:cxnSpLocks/>
          </p:cNvCxnSpPr>
          <p:nvPr/>
        </p:nvCxnSpPr>
        <p:spPr>
          <a:xfrm flipV="1">
            <a:off x="8024576" y="3601715"/>
            <a:ext cx="724788" cy="534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9CB068F7-FBCA-4212-ACB4-3D23D95A93AF}"/>
              </a:ext>
            </a:extLst>
          </p:cNvPr>
          <p:cNvCxnSpPr/>
          <p:nvPr/>
        </p:nvCxnSpPr>
        <p:spPr>
          <a:xfrm>
            <a:off x="8024576" y="2810237"/>
            <a:ext cx="724788" cy="502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5A59C4E2-7E38-47B3-BCF1-1D1F66F52F60}"/>
              </a:ext>
            </a:extLst>
          </p:cNvPr>
          <p:cNvSpPr txBox="1"/>
          <p:nvPr/>
        </p:nvSpPr>
        <p:spPr>
          <a:xfrm>
            <a:off x="10866924" y="2936061"/>
            <a:ext cx="1116530" cy="1200329"/>
          </a:xfrm>
          <a:prstGeom prst="rect">
            <a:avLst/>
          </a:prstGeom>
          <a:noFill/>
        </p:spPr>
        <p:txBody>
          <a:bodyPr wrap="square" rtlCol="0">
            <a:spAutoFit/>
          </a:bodyPr>
          <a:lstStyle/>
          <a:p>
            <a:r>
              <a:rPr kumimoji="1" lang="en-US" altLang="ja-JP" dirty="0"/>
              <a:t>RTF</a:t>
            </a:r>
            <a:r>
              <a:rPr kumimoji="1" lang="ja-JP" altLang="en-US" dirty="0"/>
              <a:t>形式で保存してＷｏｒｄで開く。</a:t>
            </a:r>
          </a:p>
        </p:txBody>
      </p:sp>
      <p:pic>
        <p:nvPicPr>
          <p:cNvPr id="36" name="図 35">
            <a:extLst>
              <a:ext uri="{FF2B5EF4-FFF2-40B4-BE49-F238E27FC236}">
                <a16:creationId xmlns:a16="http://schemas.microsoft.com/office/drawing/2014/main" id="{F850F3D1-E575-4C74-A83F-819834CE0FBA}"/>
              </a:ext>
            </a:extLst>
          </p:cNvPr>
          <p:cNvPicPr>
            <a:picLocks noChangeAspect="1"/>
          </p:cNvPicPr>
          <p:nvPr/>
        </p:nvPicPr>
        <p:blipFill rotWithShape="1">
          <a:blip r:embed="rId10"/>
          <a:srcRect t="9344" r="92213" b="77731"/>
          <a:stretch/>
        </p:blipFill>
        <p:spPr>
          <a:xfrm>
            <a:off x="7749476" y="3094380"/>
            <a:ext cx="631107" cy="578319"/>
          </a:xfrm>
          <a:prstGeom prst="rect">
            <a:avLst/>
          </a:prstGeom>
        </p:spPr>
      </p:pic>
      <p:pic>
        <p:nvPicPr>
          <p:cNvPr id="3" name="オーディオ 2">
            <a:hlinkClick r:id="" action="ppaction://media"/>
            <a:extLst>
              <a:ext uri="{FF2B5EF4-FFF2-40B4-BE49-F238E27FC236}">
                <a16:creationId xmlns:a16="http://schemas.microsoft.com/office/drawing/2014/main" id="{25C6B7F2-37CC-42C1-B8EA-D2C6312CF2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8975077"/>
      </p:ext>
    </p:extLst>
  </p:cSld>
  <p:clrMapOvr>
    <a:masterClrMapping/>
  </p:clrMapOvr>
  <mc:AlternateContent xmlns:mc="http://schemas.openxmlformats.org/markup-compatibility/2006" xmlns:p14="http://schemas.microsoft.com/office/powerpoint/2010/main">
    <mc:Choice Requires="p14">
      <p:transition spd="slow" p14:dur="2000" advTm="91748"/>
    </mc:Choice>
    <mc:Fallback xmlns="">
      <p:transition spd="slow" advTm="91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F2527B9-10CA-4DEA-BA11-3DE7ACCE2954}"/>
              </a:ext>
            </a:extLst>
          </p:cNvPr>
          <p:cNvPicPr>
            <a:picLocks noChangeAspect="1"/>
          </p:cNvPicPr>
          <p:nvPr/>
        </p:nvPicPr>
        <p:blipFill>
          <a:blip r:embed="rId4"/>
          <a:stretch>
            <a:fillRect/>
          </a:stretch>
        </p:blipFill>
        <p:spPr>
          <a:xfrm>
            <a:off x="4552750" y="2507434"/>
            <a:ext cx="5170481" cy="2468567"/>
          </a:xfrm>
          <a:prstGeom prst="rect">
            <a:avLst/>
          </a:prstGeom>
        </p:spPr>
      </p:pic>
      <p:sp>
        <p:nvSpPr>
          <p:cNvPr id="2" name="タイトル 1">
            <a:extLst>
              <a:ext uri="{FF2B5EF4-FFF2-40B4-BE49-F238E27FC236}">
                <a16:creationId xmlns:a16="http://schemas.microsoft.com/office/drawing/2014/main" id="{B340821A-55C9-4C3D-9BE0-8BBCE1D6E314}"/>
              </a:ext>
            </a:extLst>
          </p:cNvPr>
          <p:cNvSpPr>
            <a:spLocks noGrp="1"/>
          </p:cNvSpPr>
          <p:nvPr>
            <p:ph type="title"/>
          </p:nvPr>
        </p:nvSpPr>
        <p:spPr/>
        <p:txBody>
          <a:bodyPr/>
          <a:lstStyle/>
          <a:p>
            <a:r>
              <a:rPr kumimoji="1" lang="ja-JP" altLang="en-US" dirty="0"/>
              <a:t>相関係数</a:t>
            </a:r>
          </a:p>
        </p:txBody>
      </p:sp>
      <p:sp>
        <p:nvSpPr>
          <p:cNvPr id="4" name="テキスト ボックス 3">
            <a:extLst>
              <a:ext uri="{FF2B5EF4-FFF2-40B4-BE49-F238E27FC236}">
                <a16:creationId xmlns:a16="http://schemas.microsoft.com/office/drawing/2014/main" id="{1031CE19-3681-4CD2-883A-9982AE3DE715}"/>
              </a:ext>
            </a:extLst>
          </p:cNvPr>
          <p:cNvSpPr txBox="1"/>
          <p:nvPr/>
        </p:nvSpPr>
        <p:spPr>
          <a:xfrm>
            <a:off x="558265" y="1857676"/>
            <a:ext cx="3609474" cy="369332"/>
          </a:xfrm>
          <a:prstGeom prst="rect">
            <a:avLst/>
          </a:prstGeom>
          <a:noFill/>
        </p:spPr>
        <p:txBody>
          <a:bodyPr wrap="square" rtlCol="0">
            <a:spAutoFit/>
          </a:bodyPr>
          <a:lstStyle/>
          <a:p>
            <a:r>
              <a:rPr kumimoji="1" lang="ja-JP" altLang="en-US" dirty="0"/>
              <a:t>表示→相関行列</a:t>
            </a:r>
          </a:p>
        </p:txBody>
      </p:sp>
      <p:sp>
        <p:nvSpPr>
          <p:cNvPr id="7" name="テキスト ボックス 6">
            <a:extLst>
              <a:ext uri="{FF2B5EF4-FFF2-40B4-BE49-F238E27FC236}">
                <a16:creationId xmlns:a16="http://schemas.microsoft.com/office/drawing/2014/main" id="{80C9019D-8F7D-4557-A1D6-234EDB80FE16}"/>
              </a:ext>
            </a:extLst>
          </p:cNvPr>
          <p:cNvSpPr txBox="1"/>
          <p:nvPr/>
        </p:nvSpPr>
        <p:spPr>
          <a:xfrm>
            <a:off x="625642" y="6044665"/>
            <a:ext cx="3272590" cy="369332"/>
          </a:xfrm>
          <a:prstGeom prst="rect">
            <a:avLst/>
          </a:prstGeom>
          <a:noFill/>
        </p:spPr>
        <p:txBody>
          <a:bodyPr wrap="square" rtlCol="0">
            <a:spAutoFit/>
          </a:bodyPr>
          <a:lstStyle/>
          <a:p>
            <a:r>
              <a:rPr kumimoji="1" lang="en-US" altLang="ja-JP" dirty="0"/>
              <a:t>GDP95,CP95,IPUB</a:t>
            </a:r>
            <a:r>
              <a:rPr kumimoji="1" lang="ja-JP" altLang="en-US" dirty="0"/>
              <a:t>をすべて選ぶ</a:t>
            </a:r>
          </a:p>
        </p:txBody>
      </p:sp>
      <p:cxnSp>
        <p:nvCxnSpPr>
          <p:cNvPr id="17" name="直線矢印コネクタ 16">
            <a:extLst>
              <a:ext uri="{FF2B5EF4-FFF2-40B4-BE49-F238E27FC236}">
                <a16:creationId xmlns:a16="http://schemas.microsoft.com/office/drawing/2014/main" id="{D6EC5E46-1C8B-4762-8A49-AC453073C6A8}"/>
              </a:ext>
            </a:extLst>
          </p:cNvPr>
          <p:cNvCxnSpPr>
            <a:cxnSpLocks/>
          </p:cNvCxnSpPr>
          <p:nvPr/>
        </p:nvCxnSpPr>
        <p:spPr>
          <a:xfrm>
            <a:off x="3898232" y="3257257"/>
            <a:ext cx="481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34B16927-9425-47C2-B100-7EE2AD09AEA6}"/>
              </a:ext>
            </a:extLst>
          </p:cNvPr>
          <p:cNvCxnSpPr>
            <a:cxnSpLocks/>
          </p:cNvCxnSpPr>
          <p:nvPr/>
        </p:nvCxnSpPr>
        <p:spPr>
          <a:xfrm flipV="1">
            <a:off x="4807851" y="2147566"/>
            <a:ext cx="0" cy="754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0C730A88-0C2B-4AFE-826F-9409B390DD94}"/>
              </a:ext>
            </a:extLst>
          </p:cNvPr>
          <p:cNvCxnSpPr/>
          <p:nvPr/>
        </p:nvCxnSpPr>
        <p:spPr>
          <a:xfrm>
            <a:off x="6253062" y="765093"/>
            <a:ext cx="3420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9CB068F7-FBCA-4212-ACB4-3D23D95A93AF}"/>
              </a:ext>
            </a:extLst>
          </p:cNvPr>
          <p:cNvCxnSpPr>
            <a:cxnSpLocks/>
          </p:cNvCxnSpPr>
          <p:nvPr/>
        </p:nvCxnSpPr>
        <p:spPr>
          <a:xfrm flipV="1">
            <a:off x="6231810" y="1922188"/>
            <a:ext cx="2088764" cy="979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E0E922D5-FFA8-4BA6-90FF-54EE74A6F5C2}"/>
              </a:ext>
            </a:extLst>
          </p:cNvPr>
          <p:cNvPicPr>
            <a:picLocks noChangeAspect="1"/>
          </p:cNvPicPr>
          <p:nvPr/>
        </p:nvPicPr>
        <p:blipFill>
          <a:blip r:embed="rId5"/>
          <a:stretch>
            <a:fillRect/>
          </a:stretch>
        </p:blipFill>
        <p:spPr>
          <a:xfrm>
            <a:off x="4363948" y="519534"/>
            <a:ext cx="1658256" cy="1414395"/>
          </a:xfrm>
          <a:prstGeom prst="rect">
            <a:avLst/>
          </a:prstGeom>
        </p:spPr>
      </p:pic>
      <p:pic>
        <p:nvPicPr>
          <p:cNvPr id="18" name="図 17">
            <a:extLst>
              <a:ext uri="{FF2B5EF4-FFF2-40B4-BE49-F238E27FC236}">
                <a16:creationId xmlns:a16="http://schemas.microsoft.com/office/drawing/2014/main" id="{8AA394E6-07BB-4D80-89AB-9D1DBDE4E3A4}"/>
              </a:ext>
            </a:extLst>
          </p:cNvPr>
          <p:cNvPicPr>
            <a:picLocks noChangeAspect="1"/>
          </p:cNvPicPr>
          <p:nvPr/>
        </p:nvPicPr>
        <p:blipFill>
          <a:blip r:embed="rId6"/>
          <a:stretch>
            <a:fillRect/>
          </a:stretch>
        </p:blipFill>
        <p:spPr>
          <a:xfrm>
            <a:off x="6965732" y="492660"/>
            <a:ext cx="3444539" cy="518205"/>
          </a:xfrm>
          <a:prstGeom prst="rect">
            <a:avLst/>
          </a:prstGeom>
        </p:spPr>
      </p:pic>
      <p:sp>
        <p:nvSpPr>
          <p:cNvPr id="21" name="テキスト ボックス 20">
            <a:extLst>
              <a:ext uri="{FF2B5EF4-FFF2-40B4-BE49-F238E27FC236}">
                <a16:creationId xmlns:a16="http://schemas.microsoft.com/office/drawing/2014/main" id="{CCB744C4-C3D8-4764-90D4-DA823CB33C5A}"/>
              </a:ext>
            </a:extLst>
          </p:cNvPr>
          <p:cNvSpPr txBox="1"/>
          <p:nvPr/>
        </p:nvSpPr>
        <p:spPr>
          <a:xfrm>
            <a:off x="8191100" y="1252440"/>
            <a:ext cx="3820184" cy="369332"/>
          </a:xfrm>
          <a:prstGeom prst="rect">
            <a:avLst/>
          </a:prstGeom>
          <a:noFill/>
        </p:spPr>
        <p:txBody>
          <a:bodyPr wrap="square" rtlCol="0">
            <a:spAutoFit/>
          </a:bodyPr>
          <a:lstStyle/>
          <a:p>
            <a:r>
              <a:rPr kumimoji="1" lang="ja-JP" altLang="en-US" dirty="0"/>
              <a:t>ヒートマップ（濃いほど相関が高い）</a:t>
            </a:r>
          </a:p>
        </p:txBody>
      </p:sp>
      <p:pic>
        <p:nvPicPr>
          <p:cNvPr id="26" name="図 25">
            <a:extLst>
              <a:ext uri="{FF2B5EF4-FFF2-40B4-BE49-F238E27FC236}">
                <a16:creationId xmlns:a16="http://schemas.microsoft.com/office/drawing/2014/main" id="{9AF869DA-780C-472D-A1CC-FABD558FC844}"/>
              </a:ext>
            </a:extLst>
          </p:cNvPr>
          <p:cNvPicPr>
            <a:picLocks noChangeAspect="1"/>
          </p:cNvPicPr>
          <p:nvPr/>
        </p:nvPicPr>
        <p:blipFill>
          <a:blip r:embed="rId7"/>
          <a:stretch>
            <a:fillRect/>
          </a:stretch>
        </p:blipFill>
        <p:spPr>
          <a:xfrm>
            <a:off x="9896486" y="1690688"/>
            <a:ext cx="2072096" cy="1722470"/>
          </a:xfrm>
          <a:prstGeom prst="rect">
            <a:avLst/>
          </a:prstGeom>
        </p:spPr>
      </p:pic>
      <p:sp>
        <p:nvSpPr>
          <p:cNvPr id="38" name="テキスト ボックス 37">
            <a:extLst>
              <a:ext uri="{FF2B5EF4-FFF2-40B4-BE49-F238E27FC236}">
                <a16:creationId xmlns:a16="http://schemas.microsoft.com/office/drawing/2014/main" id="{067C2AA0-2B9F-401F-9D31-003BE309E56E}"/>
              </a:ext>
            </a:extLst>
          </p:cNvPr>
          <p:cNvSpPr txBox="1"/>
          <p:nvPr/>
        </p:nvSpPr>
        <p:spPr>
          <a:xfrm>
            <a:off x="4966636" y="5255394"/>
            <a:ext cx="4437246" cy="923330"/>
          </a:xfrm>
          <a:prstGeom prst="rect">
            <a:avLst/>
          </a:prstGeom>
          <a:noFill/>
          <a:ln>
            <a:solidFill>
              <a:srgbClr val="0070C0"/>
            </a:solidFill>
          </a:ln>
        </p:spPr>
        <p:txBody>
          <a:bodyPr wrap="square" rtlCol="0">
            <a:spAutoFit/>
          </a:bodyPr>
          <a:lstStyle/>
          <a:p>
            <a:r>
              <a:rPr kumimoji="1" lang="en-US" altLang="ja-JP" dirty="0"/>
              <a:t>GDP95</a:t>
            </a:r>
            <a:r>
              <a:rPr kumimoji="1" lang="ja-JP" altLang="en-US" dirty="0"/>
              <a:t>と</a:t>
            </a:r>
            <a:r>
              <a:rPr kumimoji="1" lang="en-US" altLang="ja-JP" dirty="0"/>
              <a:t>GDP95</a:t>
            </a:r>
            <a:r>
              <a:rPr kumimoji="1" lang="ja-JP" altLang="en-US" dirty="0"/>
              <a:t>（自分自身）の相関係数は１</a:t>
            </a:r>
            <a:endParaRPr kumimoji="1" lang="en-US" altLang="ja-JP" dirty="0"/>
          </a:p>
          <a:p>
            <a:r>
              <a:rPr lang="en-US" altLang="ja-JP" dirty="0"/>
              <a:t>GDP95</a:t>
            </a:r>
            <a:r>
              <a:rPr lang="ja-JP" altLang="en-US" dirty="0"/>
              <a:t>と</a:t>
            </a:r>
            <a:r>
              <a:rPr lang="en-US" altLang="ja-JP" dirty="0"/>
              <a:t>CP95</a:t>
            </a:r>
            <a:r>
              <a:rPr lang="ja-JP" altLang="en-US" dirty="0"/>
              <a:t>の相関係数は</a:t>
            </a:r>
            <a:r>
              <a:rPr lang="en-US" altLang="ja-JP" dirty="0"/>
              <a:t>0.9967</a:t>
            </a:r>
          </a:p>
          <a:p>
            <a:r>
              <a:rPr kumimoji="1" lang="en-US" altLang="ja-JP" dirty="0"/>
              <a:t>GDP95</a:t>
            </a:r>
            <a:r>
              <a:rPr kumimoji="1" lang="ja-JP" altLang="en-US" dirty="0"/>
              <a:t>と</a:t>
            </a:r>
            <a:r>
              <a:rPr kumimoji="1" lang="en-US" altLang="ja-JP" dirty="0"/>
              <a:t>IPUB</a:t>
            </a:r>
            <a:r>
              <a:rPr kumimoji="1" lang="ja-JP" altLang="en-US" dirty="0"/>
              <a:t>の相関係数は</a:t>
            </a:r>
            <a:r>
              <a:rPr kumimoji="1" lang="en-US" altLang="ja-JP" dirty="0"/>
              <a:t>0.8215</a:t>
            </a:r>
            <a:endParaRPr kumimoji="1" lang="ja-JP" altLang="en-US" dirty="0"/>
          </a:p>
        </p:txBody>
      </p:sp>
      <p:pic>
        <p:nvPicPr>
          <p:cNvPr id="10" name="図 9">
            <a:extLst>
              <a:ext uri="{FF2B5EF4-FFF2-40B4-BE49-F238E27FC236}">
                <a16:creationId xmlns:a16="http://schemas.microsoft.com/office/drawing/2014/main" id="{D852AAC5-4F28-4741-95AA-1A9AC0E9A701}"/>
              </a:ext>
            </a:extLst>
          </p:cNvPr>
          <p:cNvPicPr>
            <a:picLocks noChangeAspect="1"/>
          </p:cNvPicPr>
          <p:nvPr/>
        </p:nvPicPr>
        <p:blipFill rotWithShape="1">
          <a:blip r:embed="rId8"/>
          <a:srcRect l="1872" r="2389" b="1874"/>
          <a:stretch/>
        </p:blipFill>
        <p:spPr>
          <a:xfrm>
            <a:off x="343949" y="2497377"/>
            <a:ext cx="3070367" cy="3215526"/>
          </a:xfrm>
          <a:prstGeom prst="rect">
            <a:avLst/>
          </a:prstGeom>
        </p:spPr>
      </p:pic>
      <p:pic>
        <p:nvPicPr>
          <p:cNvPr id="11" name="オーディオ 10">
            <a:hlinkClick r:id="" action="ppaction://media"/>
            <a:extLst>
              <a:ext uri="{FF2B5EF4-FFF2-40B4-BE49-F238E27FC236}">
                <a16:creationId xmlns:a16="http://schemas.microsoft.com/office/drawing/2014/main" id="{E50394D5-C0AC-465C-A310-026C798FF6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12" name="正方形/長方形 11">
            <a:extLst>
              <a:ext uri="{FF2B5EF4-FFF2-40B4-BE49-F238E27FC236}">
                <a16:creationId xmlns:a16="http://schemas.microsoft.com/office/drawing/2014/main" id="{729495A5-A213-483E-A3C6-86BC187B0D27}"/>
              </a:ext>
            </a:extLst>
          </p:cNvPr>
          <p:cNvSpPr/>
          <p:nvPr/>
        </p:nvSpPr>
        <p:spPr>
          <a:xfrm>
            <a:off x="5318621" y="3741490"/>
            <a:ext cx="3145872" cy="2145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A92741ED-37FA-437F-9534-8A3DD106CDBB}"/>
              </a:ext>
            </a:extLst>
          </p:cNvPr>
          <p:cNvSpPr/>
          <p:nvPr/>
        </p:nvSpPr>
        <p:spPr>
          <a:xfrm>
            <a:off x="8464493" y="3956062"/>
            <a:ext cx="637562" cy="6159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1341577"/>
      </p:ext>
    </p:extLst>
  </p:cSld>
  <p:clrMapOvr>
    <a:masterClrMapping/>
  </p:clrMapOvr>
  <mc:AlternateContent xmlns:mc="http://schemas.openxmlformats.org/markup-compatibility/2006" xmlns:p14="http://schemas.microsoft.com/office/powerpoint/2010/main">
    <mc:Choice Requires="p14">
      <p:transition spd="slow" p14:dur="2000" advTm="124981"/>
    </mc:Choice>
    <mc:Fallback xmlns="">
      <p:transition spd="slow" advTm="12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E636DC-1AD7-444F-B515-3A8CE8D4F061}"/>
              </a:ext>
            </a:extLst>
          </p:cNvPr>
          <p:cNvSpPr>
            <a:spLocks noGrp="1"/>
          </p:cNvSpPr>
          <p:nvPr>
            <p:ph type="title"/>
          </p:nvPr>
        </p:nvSpPr>
        <p:spPr/>
        <p:txBody>
          <a:bodyPr/>
          <a:lstStyle/>
          <a:p>
            <a:r>
              <a:rPr kumimoji="1" lang="ja-JP" altLang="en-US" dirty="0"/>
              <a:t>最小二乗法</a:t>
            </a:r>
          </a:p>
        </p:txBody>
      </p:sp>
      <p:sp>
        <p:nvSpPr>
          <p:cNvPr id="3" name="コンテンツ プレースホルダー 2">
            <a:extLst>
              <a:ext uri="{FF2B5EF4-FFF2-40B4-BE49-F238E27FC236}">
                <a16:creationId xmlns:a16="http://schemas.microsoft.com/office/drawing/2014/main" id="{7096EE60-D466-4125-8A11-4CB6A43C5697}"/>
              </a:ext>
            </a:extLst>
          </p:cNvPr>
          <p:cNvSpPr>
            <a:spLocks noGrp="1"/>
          </p:cNvSpPr>
          <p:nvPr>
            <p:ph idx="1"/>
          </p:nvPr>
        </p:nvSpPr>
        <p:spPr>
          <a:xfrm>
            <a:off x="295836" y="1995953"/>
            <a:ext cx="5800164" cy="3589057"/>
          </a:xfrm>
        </p:spPr>
        <p:txBody>
          <a:bodyPr>
            <a:normAutofit/>
          </a:bodyPr>
          <a:lstStyle/>
          <a:p>
            <a:r>
              <a:rPr kumimoji="1" lang="ja-JP" altLang="en-US" dirty="0"/>
              <a:t>「モデル」→「通常の最小二乗法」</a:t>
            </a:r>
            <a:endParaRPr kumimoji="1" lang="en-US" altLang="ja-JP" dirty="0"/>
          </a:p>
          <a:p>
            <a:r>
              <a:rPr lang="en-US" altLang="ja-JP" dirty="0">
                <a:solidFill>
                  <a:srgbClr val="FF0000"/>
                </a:solidFill>
              </a:rPr>
              <a:t>CP95=α+βGDP95+e</a:t>
            </a:r>
            <a:r>
              <a:rPr lang="ja-JP" altLang="en-US" dirty="0">
                <a:solidFill>
                  <a:srgbClr val="FF0000"/>
                </a:solidFill>
              </a:rPr>
              <a:t>　</a:t>
            </a:r>
            <a:endParaRPr lang="en-US" altLang="ja-JP" dirty="0">
              <a:solidFill>
                <a:srgbClr val="FF0000"/>
              </a:solidFill>
            </a:endParaRPr>
          </a:p>
          <a:p>
            <a:r>
              <a:rPr lang="ja-JP" altLang="en-US" dirty="0"/>
              <a:t>変数</a:t>
            </a:r>
            <a:r>
              <a:rPr lang="en-US" altLang="ja-JP" dirty="0"/>
              <a:t>CP95</a:t>
            </a:r>
            <a:r>
              <a:rPr lang="ja-JP" altLang="en-US" dirty="0"/>
              <a:t>を選び、</a:t>
            </a:r>
            <a:r>
              <a:rPr lang="ja-JP" altLang="en-US" dirty="0">
                <a:solidFill>
                  <a:schemeClr val="accent1">
                    <a:lumMod val="50000"/>
                  </a:schemeClr>
                </a:solidFill>
              </a:rPr>
              <a:t>青い矢印</a:t>
            </a:r>
            <a:r>
              <a:rPr lang="ja-JP" altLang="en-US" dirty="0"/>
              <a:t>を押して従属変数（＝被説明変数）に</a:t>
            </a:r>
            <a:r>
              <a:rPr lang="en-US" altLang="ja-JP" dirty="0"/>
              <a:t>CP95</a:t>
            </a:r>
            <a:r>
              <a:rPr lang="ja-JP" altLang="en-US" dirty="0"/>
              <a:t>を入れる</a:t>
            </a:r>
            <a:endParaRPr lang="en-US" altLang="ja-JP" dirty="0"/>
          </a:p>
          <a:p>
            <a:r>
              <a:rPr lang="ja-JP" altLang="en-US" dirty="0"/>
              <a:t>変数</a:t>
            </a:r>
            <a:r>
              <a:rPr lang="en-US" altLang="ja-JP" dirty="0"/>
              <a:t>GDP95</a:t>
            </a:r>
            <a:r>
              <a:rPr lang="ja-JP" altLang="en-US" dirty="0"/>
              <a:t>を選び、</a:t>
            </a:r>
            <a:r>
              <a:rPr lang="ja-JP" altLang="en-US" dirty="0">
                <a:solidFill>
                  <a:schemeClr val="accent6">
                    <a:lumMod val="50000"/>
                  </a:schemeClr>
                </a:solidFill>
              </a:rPr>
              <a:t>緑の矢印</a:t>
            </a:r>
            <a:r>
              <a:rPr lang="ja-JP" altLang="en-US" dirty="0"/>
              <a:t>を押して説明変数を入れる。</a:t>
            </a:r>
            <a:endParaRPr lang="en-US" altLang="ja-JP" dirty="0"/>
          </a:p>
          <a:p>
            <a:pPr marL="0" indent="0">
              <a:buNone/>
            </a:pPr>
            <a:endParaRPr kumimoji="1" lang="en-US" altLang="ja-JP" dirty="0"/>
          </a:p>
        </p:txBody>
      </p:sp>
      <p:pic>
        <p:nvPicPr>
          <p:cNvPr id="5" name="図 4">
            <a:extLst>
              <a:ext uri="{FF2B5EF4-FFF2-40B4-BE49-F238E27FC236}">
                <a16:creationId xmlns:a16="http://schemas.microsoft.com/office/drawing/2014/main" id="{F052F303-94C4-4F10-BA18-508B118BB8FB}"/>
              </a:ext>
            </a:extLst>
          </p:cNvPr>
          <p:cNvPicPr>
            <a:picLocks noChangeAspect="1"/>
          </p:cNvPicPr>
          <p:nvPr/>
        </p:nvPicPr>
        <p:blipFill>
          <a:blip r:embed="rId4"/>
          <a:stretch>
            <a:fillRect/>
          </a:stretch>
        </p:blipFill>
        <p:spPr>
          <a:xfrm>
            <a:off x="6645928" y="800100"/>
            <a:ext cx="4619625" cy="5257800"/>
          </a:xfrm>
          <a:prstGeom prst="rect">
            <a:avLst/>
          </a:prstGeom>
        </p:spPr>
      </p:pic>
      <p:pic>
        <p:nvPicPr>
          <p:cNvPr id="6" name="オーディオ 5">
            <a:hlinkClick r:id="" action="ppaction://media"/>
            <a:extLst>
              <a:ext uri="{FF2B5EF4-FFF2-40B4-BE49-F238E27FC236}">
                <a16:creationId xmlns:a16="http://schemas.microsoft.com/office/drawing/2014/main" id="{79D88165-10DB-4971-9AC3-A8ADB4C4D7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3697851"/>
      </p:ext>
    </p:extLst>
  </p:cSld>
  <p:clrMapOvr>
    <a:masterClrMapping/>
  </p:clrMapOvr>
  <mc:AlternateContent xmlns:mc="http://schemas.openxmlformats.org/markup-compatibility/2006" xmlns:p14="http://schemas.microsoft.com/office/powerpoint/2010/main">
    <mc:Choice Requires="p14">
      <p:transition spd="slow" p14:dur="2000" advTm="67326"/>
    </mc:Choice>
    <mc:Fallback xmlns="">
      <p:transition spd="slow" advTm="67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69F0CB-7186-40B4-9E9C-AD5B9FEA8D93}"/>
              </a:ext>
            </a:extLst>
          </p:cNvPr>
          <p:cNvSpPr>
            <a:spLocks noGrp="1"/>
          </p:cNvSpPr>
          <p:nvPr>
            <p:ph type="title"/>
          </p:nvPr>
        </p:nvSpPr>
        <p:spPr/>
        <p:txBody>
          <a:bodyPr/>
          <a:lstStyle/>
          <a:p>
            <a:r>
              <a:rPr lang="ja-JP" altLang="en-US" dirty="0"/>
              <a:t>出力結果（最小二乗法）</a:t>
            </a:r>
            <a:endParaRPr kumimoji="1" lang="ja-JP" altLang="en-US" dirty="0"/>
          </a:p>
        </p:txBody>
      </p:sp>
      <p:pic>
        <p:nvPicPr>
          <p:cNvPr id="4" name="図 3">
            <a:extLst>
              <a:ext uri="{FF2B5EF4-FFF2-40B4-BE49-F238E27FC236}">
                <a16:creationId xmlns:a16="http://schemas.microsoft.com/office/drawing/2014/main" id="{8B00DEF9-3009-4EAD-8D5D-067C3670339B}"/>
              </a:ext>
            </a:extLst>
          </p:cNvPr>
          <p:cNvPicPr>
            <a:picLocks noChangeAspect="1"/>
          </p:cNvPicPr>
          <p:nvPr/>
        </p:nvPicPr>
        <p:blipFill rotWithShape="1">
          <a:blip r:embed="rId4"/>
          <a:srcRect l="1070" b="2045"/>
          <a:stretch/>
        </p:blipFill>
        <p:spPr>
          <a:xfrm>
            <a:off x="1626670" y="1806192"/>
            <a:ext cx="8121770" cy="4527232"/>
          </a:xfrm>
          <a:prstGeom prst="rect">
            <a:avLst/>
          </a:prstGeom>
        </p:spPr>
      </p:pic>
      <p:pic>
        <p:nvPicPr>
          <p:cNvPr id="5" name="オーディオ 4">
            <a:hlinkClick r:id="" action="ppaction://media"/>
            <a:extLst>
              <a:ext uri="{FF2B5EF4-FFF2-40B4-BE49-F238E27FC236}">
                <a16:creationId xmlns:a16="http://schemas.microsoft.com/office/drawing/2014/main" id="{40265FEA-AD1C-42EA-98E5-DA47D712C2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09149158"/>
      </p:ext>
    </p:extLst>
  </p:cSld>
  <p:clrMapOvr>
    <a:masterClrMapping/>
  </p:clrMapOvr>
  <mc:AlternateContent xmlns:mc="http://schemas.openxmlformats.org/markup-compatibility/2006" xmlns:p14="http://schemas.microsoft.com/office/powerpoint/2010/main">
    <mc:Choice Requires="p14">
      <p:transition spd="slow" p14:dur="2000" advTm="7300"/>
    </mc:Choice>
    <mc:Fallback xmlns="">
      <p:transition spd="slow" advTm="7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55B5F-7CD6-4AC8-885F-BE9E87855AE9}"/>
              </a:ext>
            </a:extLst>
          </p:cNvPr>
          <p:cNvSpPr>
            <a:spLocks noGrp="1"/>
          </p:cNvSpPr>
          <p:nvPr>
            <p:ph type="title"/>
          </p:nvPr>
        </p:nvSpPr>
        <p:spPr/>
        <p:txBody>
          <a:bodyPr/>
          <a:lstStyle/>
          <a:p>
            <a:r>
              <a:rPr kumimoji="1" lang="ja-JP" altLang="en-US" dirty="0"/>
              <a:t>３つの</a:t>
            </a:r>
            <a:r>
              <a:rPr lang="ja-JP" altLang="en-US" dirty="0"/>
              <a:t>コピーの方法</a:t>
            </a:r>
            <a:endParaRPr kumimoji="1" lang="ja-JP" altLang="en-US" dirty="0"/>
          </a:p>
        </p:txBody>
      </p:sp>
      <p:pic>
        <p:nvPicPr>
          <p:cNvPr id="5" name="図 4">
            <a:extLst>
              <a:ext uri="{FF2B5EF4-FFF2-40B4-BE49-F238E27FC236}">
                <a16:creationId xmlns:a16="http://schemas.microsoft.com/office/drawing/2014/main" id="{BA8C1F19-44DC-4E70-B6E4-88815B9C1718}"/>
              </a:ext>
            </a:extLst>
          </p:cNvPr>
          <p:cNvPicPr>
            <a:picLocks noChangeAspect="1"/>
          </p:cNvPicPr>
          <p:nvPr/>
        </p:nvPicPr>
        <p:blipFill rotWithShape="1">
          <a:blip r:embed="rId4"/>
          <a:srcRect r="62788"/>
          <a:stretch/>
        </p:blipFill>
        <p:spPr>
          <a:xfrm>
            <a:off x="97657" y="2058202"/>
            <a:ext cx="2366411" cy="3579988"/>
          </a:xfrm>
          <a:prstGeom prst="rect">
            <a:avLst/>
          </a:prstGeom>
        </p:spPr>
      </p:pic>
      <p:pic>
        <p:nvPicPr>
          <p:cNvPr id="9" name="図 8">
            <a:extLst>
              <a:ext uri="{FF2B5EF4-FFF2-40B4-BE49-F238E27FC236}">
                <a16:creationId xmlns:a16="http://schemas.microsoft.com/office/drawing/2014/main" id="{B31EFCB2-0834-4CB2-A857-8FDAA58BA85F}"/>
              </a:ext>
            </a:extLst>
          </p:cNvPr>
          <p:cNvPicPr>
            <a:picLocks noChangeAspect="1"/>
          </p:cNvPicPr>
          <p:nvPr/>
        </p:nvPicPr>
        <p:blipFill rotWithShape="1">
          <a:blip r:embed="rId5"/>
          <a:srcRect r="2673" b="4691"/>
          <a:stretch/>
        </p:blipFill>
        <p:spPr>
          <a:xfrm>
            <a:off x="5739414" y="4940300"/>
            <a:ext cx="2586439" cy="1479751"/>
          </a:xfrm>
          <a:prstGeom prst="rect">
            <a:avLst/>
          </a:prstGeom>
        </p:spPr>
      </p:pic>
      <p:pic>
        <p:nvPicPr>
          <p:cNvPr id="11" name="図 10">
            <a:extLst>
              <a:ext uri="{FF2B5EF4-FFF2-40B4-BE49-F238E27FC236}">
                <a16:creationId xmlns:a16="http://schemas.microsoft.com/office/drawing/2014/main" id="{A6350109-5557-403C-84CC-9387BFE2AB06}"/>
              </a:ext>
            </a:extLst>
          </p:cNvPr>
          <p:cNvPicPr>
            <a:picLocks noChangeAspect="1"/>
          </p:cNvPicPr>
          <p:nvPr/>
        </p:nvPicPr>
        <p:blipFill>
          <a:blip r:embed="rId6"/>
          <a:stretch>
            <a:fillRect/>
          </a:stretch>
        </p:blipFill>
        <p:spPr>
          <a:xfrm>
            <a:off x="3362626" y="2058202"/>
            <a:ext cx="1866900" cy="1809750"/>
          </a:xfrm>
          <a:prstGeom prst="rect">
            <a:avLst/>
          </a:prstGeom>
        </p:spPr>
      </p:pic>
      <p:cxnSp>
        <p:nvCxnSpPr>
          <p:cNvPr id="13" name="直線矢印コネクタ 12">
            <a:extLst>
              <a:ext uri="{FF2B5EF4-FFF2-40B4-BE49-F238E27FC236}">
                <a16:creationId xmlns:a16="http://schemas.microsoft.com/office/drawing/2014/main" id="{806F2F57-A283-4FF4-8C3A-07FB59481BE6}"/>
              </a:ext>
            </a:extLst>
          </p:cNvPr>
          <p:cNvCxnSpPr>
            <a:cxnSpLocks/>
          </p:cNvCxnSpPr>
          <p:nvPr/>
        </p:nvCxnSpPr>
        <p:spPr>
          <a:xfrm flipV="1">
            <a:off x="5479983" y="1260376"/>
            <a:ext cx="1232034" cy="885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4D47D57-2923-4CB8-A0A4-69493DC4ED8F}"/>
              </a:ext>
            </a:extLst>
          </p:cNvPr>
          <p:cNvSpPr txBox="1"/>
          <p:nvPr/>
        </p:nvSpPr>
        <p:spPr>
          <a:xfrm>
            <a:off x="6916553" y="1027906"/>
            <a:ext cx="4701139" cy="369332"/>
          </a:xfrm>
          <a:prstGeom prst="rect">
            <a:avLst/>
          </a:prstGeom>
          <a:noFill/>
        </p:spPr>
        <p:txBody>
          <a:bodyPr wrap="square" rtlCol="0">
            <a:spAutoFit/>
          </a:bodyPr>
          <a:lstStyle/>
          <a:p>
            <a:r>
              <a:rPr kumimoji="1" lang="ja-JP" altLang="en-US" dirty="0"/>
              <a:t>①　</a:t>
            </a:r>
            <a:r>
              <a:rPr kumimoji="1" lang="en-US" altLang="ja-JP" dirty="0"/>
              <a:t>RTF</a:t>
            </a:r>
            <a:r>
              <a:rPr kumimoji="1" lang="ja-JP" altLang="en-US" dirty="0"/>
              <a:t>（</a:t>
            </a:r>
            <a:r>
              <a:rPr kumimoji="1" lang="en-US" altLang="ja-JP" dirty="0"/>
              <a:t>MS word)</a:t>
            </a:r>
            <a:r>
              <a:rPr kumimoji="1" lang="ja-JP" altLang="en-US" dirty="0"/>
              <a:t>形式で保存して</a:t>
            </a:r>
            <a:r>
              <a:rPr lang="en-US" altLang="ja-JP" dirty="0"/>
              <a:t>word</a:t>
            </a:r>
            <a:r>
              <a:rPr lang="ja-JP" altLang="en-US" dirty="0"/>
              <a:t>で開く。</a:t>
            </a:r>
            <a:endParaRPr kumimoji="1" lang="ja-JP" altLang="en-US" dirty="0"/>
          </a:p>
        </p:txBody>
      </p:sp>
      <p:cxnSp>
        <p:nvCxnSpPr>
          <p:cNvPr id="18" name="直線矢印コネクタ 17">
            <a:extLst>
              <a:ext uri="{FF2B5EF4-FFF2-40B4-BE49-F238E27FC236}">
                <a16:creationId xmlns:a16="http://schemas.microsoft.com/office/drawing/2014/main" id="{5E4A20CC-416F-49BC-9611-18DEF41F5FFF}"/>
              </a:ext>
            </a:extLst>
          </p:cNvPr>
          <p:cNvCxnSpPr>
            <a:cxnSpLocks/>
            <a:endCxn id="19" idx="1"/>
          </p:cNvCxnSpPr>
          <p:nvPr/>
        </p:nvCxnSpPr>
        <p:spPr>
          <a:xfrm flipV="1">
            <a:off x="5479983" y="2242869"/>
            <a:ext cx="1499936" cy="538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C8BD58D5-2EDE-46D5-84C9-9579A97CD2A8}"/>
              </a:ext>
            </a:extLst>
          </p:cNvPr>
          <p:cNvSpPr txBox="1"/>
          <p:nvPr/>
        </p:nvSpPr>
        <p:spPr>
          <a:xfrm>
            <a:off x="6979919" y="2058203"/>
            <a:ext cx="4701139" cy="369332"/>
          </a:xfrm>
          <a:prstGeom prst="rect">
            <a:avLst/>
          </a:prstGeom>
          <a:noFill/>
        </p:spPr>
        <p:txBody>
          <a:bodyPr wrap="square" rtlCol="0">
            <a:spAutoFit/>
          </a:bodyPr>
          <a:lstStyle/>
          <a:p>
            <a:r>
              <a:rPr kumimoji="1" lang="ja-JP" altLang="en-US" dirty="0"/>
              <a:t>②　カンマ区切り形式で保存して</a:t>
            </a:r>
            <a:r>
              <a:rPr kumimoji="1" lang="en-US" altLang="ja-JP" dirty="0"/>
              <a:t>Excel</a:t>
            </a:r>
            <a:r>
              <a:rPr kumimoji="1" lang="ja-JP" altLang="en-US" dirty="0"/>
              <a:t>で開く。</a:t>
            </a:r>
          </a:p>
        </p:txBody>
      </p:sp>
      <p:cxnSp>
        <p:nvCxnSpPr>
          <p:cNvPr id="21" name="直線矢印コネクタ 20">
            <a:extLst>
              <a:ext uri="{FF2B5EF4-FFF2-40B4-BE49-F238E27FC236}">
                <a16:creationId xmlns:a16="http://schemas.microsoft.com/office/drawing/2014/main" id="{E315A375-28E5-4348-932C-CFBCADB7578C}"/>
              </a:ext>
            </a:extLst>
          </p:cNvPr>
          <p:cNvCxnSpPr/>
          <p:nvPr/>
        </p:nvCxnSpPr>
        <p:spPr>
          <a:xfrm>
            <a:off x="2829827" y="4841507"/>
            <a:ext cx="2656573" cy="606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FE454C49-E8CB-4887-8706-1E64B169C976}"/>
              </a:ext>
            </a:extLst>
          </p:cNvPr>
          <p:cNvCxnSpPr/>
          <p:nvPr/>
        </p:nvCxnSpPr>
        <p:spPr>
          <a:xfrm>
            <a:off x="2608446" y="2926080"/>
            <a:ext cx="6256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F7F67091-714C-44E5-9B97-0AAE494CF963}"/>
              </a:ext>
            </a:extLst>
          </p:cNvPr>
          <p:cNvSpPr txBox="1"/>
          <p:nvPr/>
        </p:nvSpPr>
        <p:spPr>
          <a:xfrm>
            <a:off x="8537608" y="5368429"/>
            <a:ext cx="3359217" cy="923330"/>
          </a:xfrm>
          <a:prstGeom prst="rect">
            <a:avLst/>
          </a:prstGeom>
          <a:noFill/>
        </p:spPr>
        <p:txBody>
          <a:bodyPr wrap="square" rtlCol="0">
            <a:spAutoFit/>
          </a:bodyPr>
          <a:lstStyle/>
          <a:p>
            <a:r>
              <a:rPr kumimoji="1" lang="ja-JP" altLang="en-US" dirty="0"/>
              <a:t>③　式として表示した後、コピーアンドペーストして</a:t>
            </a:r>
            <a:r>
              <a:rPr kumimoji="1" lang="en-US" altLang="ja-JP" dirty="0"/>
              <a:t>word</a:t>
            </a:r>
            <a:r>
              <a:rPr kumimoji="1" lang="ja-JP" altLang="en-US" dirty="0"/>
              <a:t>などで使う。</a:t>
            </a:r>
          </a:p>
        </p:txBody>
      </p:sp>
      <p:sp>
        <p:nvSpPr>
          <p:cNvPr id="25" name="テキスト ボックス 24">
            <a:extLst>
              <a:ext uri="{FF2B5EF4-FFF2-40B4-BE49-F238E27FC236}">
                <a16:creationId xmlns:a16="http://schemas.microsoft.com/office/drawing/2014/main" id="{6BA25E6E-5A08-4DC2-A2B3-B628D45DEA3C}"/>
              </a:ext>
            </a:extLst>
          </p:cNvPr>
          <p:cNvSpPr txBox="1"/>
          <p:nvPr/>
        </p:nvSpPr>
        <p:spPr>
          <a:xfrm>
            <a:off x="6979919" y="2695077"/>
            <a:ext cx="4860757" cy="1200329"/>
          </a:xfrm>
          <a:prstGeom prst="rect">
            <a:avLst/>
          </a:prstGeom>
          <a:noFill/>
          <a:ln>
            <a:solidFill>
              <a:schemeClr val="accent6">
                <a:lumMod val="75000"/>
              </a:schemeClr>
            </a:solidFill>
          </a:ln>
        </p:spPr>
        <p:txBody>
          <a:bodyPr wrap="square" rtlCol="0">
            <a:spAutoFit/>
          </a:bodyPr>
          <a:lstStyle/>
          <a:p>
            <a:r>
              <a:rPr kumimoji="1" lang="ja-JP" altLang="en-US" dirty="0"/>
              <a:t>文字化けする場合は、保存したファイルを右クリックしてメモ帳で開く。名前を付けて保存を選び、文字コードを「</a:t>
            </a:r>
            <a:r>
              <a:rPr kumimoji="1" lang="en-US" altLang="ja-JP" dirty="0"/>
              <a:t>ANSI</a:t>
            </a:r>
            <a:r>
              <a:rPr kumimoji="1" lang="ja-JP" altLang="en-US" dirty="0"/>
              <a:t>」に変える。保存したファイルをエクセルで開く。</a:t>
            </a:r>
          </a:p>
        </p:txBody>
      </p:sp>
      <p:pic>
        <p:nvPicPr>
          <p:cNvPr id="27" name="図 26">
            <a:extLst>
              <a:ext uri="{FF2B5EF4-FFF2-40B4-BE49-F238E27FC236}">
                <a16:creationId xmlns:a16="http://schemas.microsoft.com/office/drawing/2014/main" id="{01BD6FDF-A685-44A2-B45F-6A833560FA93}"/>
              </a:ext>
            </a:extLst>
          </p:cNvPr>
          <p:cNvPicPr>
            <a:picLocks noChangeAspect="1"/>
          </p:cNvPicPr>
          <p:nvPr/>
        </p:nvPicPr>
        <p:blipFill rotWithShape="1">
          <a:blip r:embed="rId7"/>
          <a:srcRect l="51719" t="89251"/>
          <a:stretch/>
        </p:blipFill>
        <p:spPr>
          <a:xfrm>
            <a:off x="7123094" y="4033283"/>
            <a:ext cx="4414787" cy="552851"/>
          </a:xfrm>
          <a:prstGeom prst="rect">
            <a:avLst/>
          </a:prstGeom>
        </p:spPr>
      </p:pic>
      <p:pic>
        <p:nvPicPr>
          <p:cNvPr id="4" name="オーディオ 3">
            <a:hlinkClick r:id="" action="ppaction://media"/>
            <a:extLst>
              <a:ext uri="{FF2B5EF4-FFF2-40B4-BE49-F238E27FC236}">
                <a16:creationId xmlns:a16="http://schemas.microsoft.com/office/drawing/2014/main" id="{ED20B817-CB4F-45B7-9B9B-897A30913C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1366197"/>
      </p:ext>
    </p:extLst>
  </p:cSld>
  <p:clrMapOvr>
    <a:masterClrMapping/>
  </p:clrMapOvr>
  <mc:AlternateContent xmlns:mc="http://schemas.openxmlformats.org/markup-compatibility/2006" xmlns:p14="http://schemas.microsoft.com/office/powerpoint/2010/main">
    <mc:Choice Requires="p14">
      <p:transition spd="slow" p14:dur="2000" advTm="76168"/>
    </mc:Choice>
    <mc:Fallback xmlns="">
      <p:transition spd="slow" advTm="7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DA40AF-7B12-44B2-9825-978C2241D26E}"/>
              </a:ext>
            </a:extLst>
          </p:cNvPr>
          <p:cNvSpPr>
            <a:spLocks noGrp="1"/>
          </p:cNvSpPr>
          <p:nvPr>
            <p:ph type="title"/>
          </p:nvPr>
        </p:nvSpPr>
        <p:spPr>
          <a:xfrm>
            <a:off x="838200" y="365126"/>
            <a:ext cx="10515600" cy="1180832"/>
          </a:xfrm>
        </p:spPr>
        <p:txBody>
          <a:bodyPr/>
          <a:lstStyle/>
          <a:p>
            <a:r>
              <a:rPr kumimoji="1" lang="ja-JP" altLang="en-US" dirty="0"/>
              <a:t>データと式の保存</a:t>
            </a:r>
          </a:p>
        </p:txBody>
      </p:sp>
      <p:pic>
        <p:nvPicPr>
          <p:cNvPr id="6" name="図 5">
            <a:extLst>
              <a:ext uri="{FF2B5EF4-FFF2-40B4-BE49-F238E27FC236}">
                <a16:creationId xmlns:a16="http://schemas.microsoft.com/office/drawing/2014/main" id="{730D8357-F09F-46A3-BDEC-1DF901C356CB}"/>
              </a:ext>
            </a:extLst>
          </p:cNvPr>
          <p:cNvPicPr>
            <a:picLocks noChangeAspect="1"/>
          </p:cNvPicPr>
          <p:nvPr/>
        </p:nvPicPr>
        <p:blipFill>
          <a:blip r:embed="rId2"/>
          <a:stretch>
            <a:fillRect/>
          </a:stretch>
        </p:blipFill>
        <p:spPr>
          <a:xfrm>
            <a:off x="1115454" y="4386157"/>
            <a:ext cx="2737924" cy="2327235"/>
          </a:xfrm>
          <a:prstGeom prst="rect">
            <a:avLst/>
          </a:prstGeom>
        </p:spPr>
      </p:pic>
      <p:pic>
        <p:nvPicPr>
          <p:cNvPr id="8" name="図 7">
            <a:extLst>
              <a:ext uri="{FF2B5EF4-FFF2-40B4-BE49-F238E27FC236}">
                <a16:creationId xmlns:a16="http://schemas.microsoft.com/office/drawing/2014/main" id="{24984768-3EAE-4769-9F7F-A90F4E53D210}"/>
              </a:ext>
            </a:extLst>
          </p:cNvPr>
          <p:cNvPicPr>
            <a:picLocks noChangeAspect="1"/>
          </p:cNvPicPr>
          <p:nvPr/>
        </p:nvPicPr>
        <p:blipFill>
          <a:blip r:embed="rId3"/>
          <a:stretch>
            <a:fillRect/>
          </a:stretch>
        </p:blipFill>
        <p:spPr>
          <a:xfrm>
            <a:off x="5270107" y="4584310"/>
            <a:ext cx="2737924" cy="2231144"/>
          </a:xfrm>
          <a:prstGeom prst="rect">
            <a:avLst/>
          </a:prstGeom>
        </p:spPr>
      </p:pic>
      <p:pic>
        <p:nvPicPr>
          <p:cNvPr id="10" name="図 9">
            <a:extLst>
              <a:ext uri="{FF2B5EF4-FFF2-40B4-BE49-F238E27FC236}">
                <a16:creationId xmlns:a16="http://schemas.microsoft.com/office/drawing/2014/main" id="{A70559D8-F304-4F04-8982-81AD3AF2224E}"/>
              </a:ext>
            </a:extLst>
          </p:cNvPr>
          <p:cNvPicPr>
            <a:picLocks noChangeAspect="1"/>
          </p:cNvPicPr>
          <p:nvPr/>
        </p:nvPicPr>
        <p:blipFill>
          <a:blip r:embed="rId4"/>
          <a:stretch>
            <a:fillRect/>
          </a:stretch>
        </p:blipFill>
        <p:spPr>
          <a:xfrm>
            <a:off x="1327383" y="1819929"/>
            <a:ext cx="2121317" cy="1596039"/>
          </a:xfrm>
          <a:prstGeom prst="rect">
            <a:avLst/>
          </a:prstGeom>
        </p:spPr>
      </p:pic>
      <p:pic>
        <p:nvPicPr>
          <p:cNvPr id="12" name="図 11">
            <a:extLst>
              <a:ext uri="{FF2B5EF4-FFF2-40B4-BE49-F238E27FC236}">
                <a16:creationId xmlns:a16="http://schemas.microsoft.com/office/drawing/2014/main" id="{6A53474F-C549-47C1-8285-69AAC2F6AC4F}"/>
              </a:ext>
            </a:extLst>
          </p:cNvPr>
          <p:cNvPicPr>
            <a:picLocks noChangeAspect="1"/>
          </p:cNvPicPr>
          <p:nvPr/>
        </p:nvPicPr>
        <p:blipFill rotWithShape="1">
          <a:blip r:embed="rId5"/>
          <a:srcRect l="43171" t="17987" r="53635" b="72705"/>
          <a:stretch/>
        </p:blipFill>
        <p:spPr>
          <a:xfrm>
            <a:off x="9920377" y="1513690"/>
            <a:ext cx="1132804" cy="1783562"/>
          </a:xfrm>
          <a:prstGeom prst="rect">
            <a:avLst/>
          </a:prstGeom>
        </p:spPr>
      </p:pic>
      <p:pic>
        <p:nvPicPr>
          <p:cNvPr id="13" name="図 12">
            <a:extLst>
              <a:ext uri="{FF2B5EF4-FFF2-40B4-BE49-F238E27FC236}">
                <a16:creationId xmlns:a16="http://schemas.microsoft.com/office/drawing/2014/main" id="{226A97DF-3DD7-4782-A3A4-A7455A1A898A}"/>
              </a:ext>
            </a:extLst>
          </p:cNvPr>
          <p:cNvPicPr>
            <a:picLocks noChangeAspect="1"/>
          </p:cNvPicPr>
          <p:nvPr/>
        </p:nvPicPr>
        <p:blipFill rotWithShape="1">
          <a:blip r:embed="rId6"/>
          <a:srcRect l="54168" r="8977"/>
          <a:stretch/>
        </p:blipFill>
        <p:spPr>
          <a:xfrm>
            <a:off x="10214938" y="4670938"/>
            <a:ext cx="1199071" cy="1588903"/>
          </a:xfrm>
          <a:prstGeom prst="rect">
            <a:avLst/>
          </a:prstGeom>
        </p:spPr>
      </p:pic>
      <p:cxnSp>
        <p:nvCxnSpPr>
          <p:cNvPr id="15" name="直線矢印コネクタ 14">
            <a:extLst>
              <a:ext uri="{FF2B5EF4-FFF2-40B4-BE49-F238E27FC236}">
                <a16:creationId xmlns:a16="http://schemas.microsoft.com/office/drawing/2014/main" id="{1A4DFAAA-590E-4521-B92A-7D5B70569101}"/>
              </a:ext>
            </a:extLst>
          </p:cNvPr>
          <p:cNvCxnSpPr>
            <a:cxnSpLocks/>
          </p:cNvCxnSpPr>
          <p:nvPr/>
        </p:nvCxnSpPr>
        <p:spPr>
          <a:xfrm>
            <a:off x="4021417" y="2527400"/>
            <a:ext cx="4484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BD2C3BB-18C7-4DA9-B0E3-B49F2FA3BE8A}"/>
              </a:ext>
            </a:extLst>
          </p:cNvPr>
          <p:cNvSpPr txBox="1"/>
          <p:nvPr/>
        </p:nvSpPr>
        <p:spPr>
          <a:xfrm>
            <a:off x="4815047" y="1724425"/>
            <a:ext cx="2897722" cy="646331"/>
          </a:xfrm>
          <a:prstGeom prst="rect">
            <a:avLst/>
          </a:prstGeom>
          <a:noFill/>
        </p:spPr>
        <p:txBody>
          <a:bodyPr wrap="square" rtlCol="0">
            <a:spAutoFit/>
          </a:bodyPr>
          <a:lstStyle/>
          <a:p>
            <a:r>
              <a:rPr kumimoji="1" lang="ja-JP" altLang="en-US" dirty="0"/>
              <a:t>ファイル→保存を選ぶと、データのみが保存される</a:t>
            </a:r>
          </a:p>
        </p:txBody>
      </p:sp>
      <p:sp>
        <p:nvSpPr>
          <p:cNvPr id="18" name="テキスト ボックス 17">
            <a:extLst>
              <a:ext uri="{FF2B5EF4-FFF2-40B4-BE49-F238E27FC236}">
                <a16:creationId xmlns:a16="http://schemas.microsoft.com/office/drawing/2014/main" id="{6D3CCBE8-23B1-419D-B4BF-034C21FF6F0C}"/>
              </a:ext>
            </a:extLst>
          </p:cNvPr>
          <p:cNvSpPr txBox="1"/>
          <p:nvPr/>
        </p:nvSpPr>
        <p:spPr>
          <a:xfrm>
            <a:off x="1115454" y="1362974"/>
            <a:ext cx="2197089" cy="369332"/>
          </a:xfrm>
          <a:prstGeom prst="rect">
            <a:avLst/>
          </a:prstGeom>
          <a:noFill/>
        </p:spPr>
        <p:txBody>
          <a:bodyPr wrap="square" rtlCol="0">
            <a:spAutoFit/>
          </a:bodyPr>
          <a:lstStyle/>
          <a:p>
            <a:r>
              <a:rPr kumimoji="1" lang="ja-JP" altLang="en-US" dirty="0"/>
              <a:t>・データの保存のみ</a:t>
            </a:r>
          </a:p>
        </p:txBody>
      </p:sp>
      <p:sp>
        <p:nvSpPr>
          <p:cNvPr id="19" name="テキスト ボックス 18">
            <a:extLst>
              <a:ext uri="{FF2B5EF4-FFF2-40B4-BE49-F238E27FC236}">
                <a16:creationId xmlns:a16="http://schemas.microsoft.com/office/drawing/2014/main" id="{CB4C4677-1E41-4AD2-B3A5-ED82E61D8649}"/>
              </a:ext>
            </a:extLst>
          </p:cNvPr>
          <p:cNvSpPr txBox="1"/>
          <p:nvPr/>
        </p:nvSpPr>
        <p:spPr>
          <a:xfrm>
            <a:off x="1115454" y="3838681"/>
            <a:ext cx="2593904" cy="369332"/>
          </a:xfrm>
          <a:prstGeom prst="rect">
            <a:avLst/>
          </a:prstGeom>
          <a:noFill/>
        </p:spPr>
        <p:txBody>
          <a:bodyPr wrap="square" rtlCol="0">
            <a:spAutoFit/>
          </a:bodyPr>
          <a:lstStyle/>
          <a:p>
            <a:r>
              <a:rPr kumimoji="1" lang="ja-JP" altLang="en-US" dirty="0"/>
              <a:t>・式も保存する場合</a:t>
            </a:r>
          </a:p>
        </p:txBody>
      </p:sp>
      <p:cxnSp>
        <p:nvCxnSpPr>
          <p:cNvPr id="21" name="直線矢印コネクタ 20">
            <a:extLst>
              <a:ext uri="{FF2B5EF4-FFF2-40B4-BE49-F238E27FC236}">
                <a16:creationId xmlns:a16="http://schemas.microsoft.com/office/drawing/2014/main" id="{3CE157D6-05BF-43B2-8A46-7CF500C39582}"/>
              </a:ext>
            </a:extLst>
          </p:cNvPr>
          <p:cNvCxnSpPr/>
          <p:nvPr/>
        </p:nvCxnSpPr>
        <p:spPr>
          <a:xfrm>
            <a:off x="4063042" y="5659677"/>
            <a:ext cx="10869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556BA49-ECD6-4BE7-BFFE-B464F82DE9EA}"/>
              </a:ext>
            </a:extLst>
          </p:cNvPr>
          <p:cNvSpPr txBox="1"/>
          <p:nvPr/>
        </p:nvSpPr>
        <p:spPr>
          <a:xfrm>
            <a:off x="4035154" y="4265061"/>
            <a:ext cx="1053176" cy="1200329"/>
          </a:xfrm>
          <a:prstGeom prst="rect">
            <a:avLst/>
          </a:prstGeom>
          <a:noFill/>
        </p:spPr>
        <p:txBody>
          <a:bodyPr wrap="square" rtlCol="0">
            <a:spAutoFit/>
          </a:bodyPr>
          <a:lstStyle/>
          <a:p>
            <a:r>
              <a:rPr kumimoji="1" lang="ja-JP" altLang="en-US" dirty="0"/>
              <a:t>セッションにアイコンとして保存</a:t>
            </a:r>
          </a:p>
        </p:txBody>
      </p:sp>
      <p:cxnSp>
        <p:nvCxnSpPr>
          <p:cNvPr id="24" name="直線矢印コネクタ 23">
            <a:extLst>
              <a:ext uri="{FF2B5EF4-FFF2-40B4-BE49-F238E27FC236}">
                <a16:creationId xmlns:a16="http://schemas.microsoft.com/office/drawing/2014/main" id="{D7410C57-9D6B-495B-933B-19FAD903BD69}"/>
              </a:ext>
            </a:extLst>
          </p:cNvPr>
          <p:cNvCxnSpPr>
            <a:cxnSpLocks/>
          </p:cNvCxnSpPr>
          <p:nvPr/>
        </p:nvCxnSpPr>
        <p:spPr>
          <a:xfrm flipH="1" flipV="1">
            <a:off x="6711351" y="5978106"/>
            <a:ext cx="267420" cy="181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1EFB310B-CF86-4F90-A506-86873E935702}"/>
              </a:ext>
            </a:extLst>
          </p:cNvPr>
          <p:cNvSpPr txBox="1"/>
          <p:nvPr/>
        </p:nvSpPr>
        <p:spPr>
          <a:xfrm>
            <a:off x="6113486" y="6308208"/>
            <a:ext cx="1730570" cy="369332"/>
          </a:xfrm>
          <a:prstGeom prst="rect">
            <a:avLst/>
          </a:prstGeom>
          <a:noFill/>
        </p:spPr>
        <p:txBody>
          <a:bodyPr wrap="square" rtlCol="0">
            <a:spAutoFit/>
          </a:bodyPr>
          <a:lstStyle/>
          <a:p>
            <a:r>
              <a:rPr kumimoji="1" lang="ja-JP" altLang="en-US" dirty="0"/>
              <a:t>式が保存される。</a:t>
            </a:r>
          </a:p>
        </p:txBody>
      </p:sp>
      <p:cxnSp>
        <p:nvCxnSpPr>
          <p:cNvPr id="29" name="直線矢印コネクタ 28">
            <a:extLst>
              <a:ext uri="{FF2B5EF4-FFF2-40B4-BE49-F238E27FC236}">
                <a16:creationId xmlns:a16="http://schemas.microsoft.com/office/drawing/2014/main" id="{89A6A7B5-8559-46CA-BF27-36F6B4966A4F}"/>
              </a:ext>
            </a:extLst>
          </p:cNvPr>
          <p:cNvCxnSpPr/>
          <p:nvPr/>
        </p:nvCxnSpPr>
        <p:spPr>
          <a:xfrm>
            <a:off x="8189807" y="5699882"/>
            <a:ext cx="17305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E4D24104-6915-4494-BE45-015499D30318}"/>
              </a:ext>
            </a:extLst>
          </p:cNvPr>
          <p:cNvSpPr txBox="1"/>
          <p:nvPr/>
        </p:nvSpPr>
        <p:spPr>
          <a:xfrm>
            <a:off x="8189807" y="4355082"/>
            <a:ext cx="1644306" cy="923330"/>
          </a:xfrm>
          <a:prstGeom prst="rect">
            <a:avLst/>
          </a:prstGeom>
          <a:noFill/>
        </p:spPr>
        <p:txBody>
          <a:bodyPr wrap="square" rtlCol="0">
            <a:spAutoFit/>
          </a:bodyPr>
          <a:lstStyle/>
          <a:p>
            <a:r>
              <a:rPr kumimoji="1" lang="ja-JP" altLang="en-US" dirty="0"/>
              <a:t>ファイル→セッション→セッションを保存</a:t>
            </a:r>
          </a:p>
        </p:txBody>
      </p:sp>
      <p:sp>
        <p:nvSpPr>
          <p:cNvPr id="32" name="テキスト ボックス 31">
            <a:extLst>
              <a:ext uri="{FF2B5EF4-FFF2-40B4-BE49-F238E27FC236}">
                <a16:creationId xmlns:a16="http://schemas.microsoft.com/office/drawing/2014/main" id="{6F2C539B-E88E-4155-ADD6-262697308E81}"/>
              </a:ext>
            </a:extLst>
          </p:cNvPr>
          <p:cNvSpPr txBox="1"/>
          <p:nvPr/>
        </p:nvSpPr>
        <p:spPr>
          <a:xfrm>
            <a:off x="8735278" y="6395441"/>
            <a:ext cx="3220933" cy="369332"/>
          </a:xfrm>
          <a:prstGeom prst="rect">
            <a:avLst/>
          </a:prstGeom>
          <a:noFill/>
        </p:spPr>
        <p:txBody>
          <a:bodyPr wrap="square" rtlCol="0">
            <a:spAutoFit/>
          </a:bodyPr>
          <a:lstStyle/>
          <a:p>
            <a:r>
              <a:rPr kumimoji="1" lang="ja-JP" altLang="en-US" dirty="0"/>
              <a:t>セッションファイルが保存される</a:t>
            </a:r>
          </a:p>
        </p:txBody>
      </p:sp>
      <p:sp>
        <p:nvSpPr>
          <p:cNvPr id="33" name="テキスト ボックス 32">
            <a:extLst>
              <a:ext uri="{FF2B5EF4-FFF2-40B4-BE49-F238E27FC236}">
                <a16:creationId xmlns:a16="http://schemas.microsoft.com/office/drawing/2014/main" id="{029C863E-A8BF-4505-96A9-24E87C1F2C6E}"/>
              </a:ext>
            </a:extLst>
          </p:cNvPr>
          <p:cNvSpPr txBox="1"/>
          <p:nvPr/>
        </p:nvSpPr>
        <p:spPr>
          <a:xfrm>
            <a:off x="9112434" y="3438254"/>
            <a:ext cx="2841033" cy="369332"/>
          </a:xfrm>
          <a:prstGeom prst="rect">
            <a:avLst/>
          </a:prstGeom>
          <a:noFill/>
        </p:spPr>
        <p:txBody>
          <a:bodyPr wrap="square" rtlCol="0">
            <a:spAutoFit/>
          </a:bodyPr>
          <a:lstStyle/>
          <a:p>
            <a:r>
              <a:rPr kumimoji="1" lang="ja-JP" altLang="en-US" dirty="0"/>
              <a:t>データのみが保存される。</a:t>
            </a:r>
          </a:p>
        </p:txBody>
      </p:sp>
    </p:spTree>
    <p:extLst>
      <p:ext uri="{BB962C8B-B14F-4D97-AF65-F5344CB8AC3E}">
        <p14:creationId xmlns:p14="http://schemas.microsoft.com/office/powerpoint/2010/main" val="468542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E1B95D-A0CE-471C-B2BC-6C6EB2EA9CD7}"/>
              </a:ext>
            </a:extLst>
          </p:cNvPr>
          <p:cNvSpPr>
            <a:spLocks noGrp="1"/>
          </p:cNvSpPr>
          <p:nvPr>
            <p:ph type="title"/>
          </p:nvPr>
        </p:nvSpPr>
        <p:spPr/>
        <p:txBody>
          <a:bodyPr/>
          <a:lstStyle/>
          <a:p>
            <a:r>
              <a:rPr lang="ja-JP" altLang="en-US" dirty="0">
                <a:highlight>
                  <a:srgbClr val="00FFFF"/>
                </a:highlight>
              </a:rPr>
              <a:t>演習１</a:t>
            </a:r>
            <a:endParaRPr kumimoji="1" lang="ja-JP" altLang="en-US" dirty="0">
              <a:highlight>
                <a:srgbClr val="00FFFF"/>
              </a:highlight>
            </a:endParaRPr>
          </a:p>
        </p:txBody>
      </p:sp>
      <p:sp>
        <p:nvSpPr>
          <p:cNvPr id="3" name="コンテンツ プレースホルダー 2">
            <a:extLst>
              <a:ext uri="{FF2B5EF4-FFF2-40B4-BE49-F238E27FC236}">
                <a16:creationId xmlns:a16="http://schemas.microsoft.com/office/drawing/2014/main" id="{5BDDCE1F-2820-4CFE-A76E-1048DE0990B7}"/>
              </a:ext>
            </a:extLst>
          </p:cNvPr>
          <p:cNvSpPr>
            <a:spLocks noGrp="1"/>
          </p:cNvSpPr>
          <p:nvPr>
            <p:ph idx="1"/>
          </p:nvPr>
        </p:nvSpPr>
        <p:spPr>
          <a:xfrm>
            <a:off x="838200" y="1800458"/>
            <a:ext cx="10515600" cy="4351338"/>
          </a:xfrm>
        </p:spPr>
        <p:txBody>
          <a:bodyPr/>
          <a:lstStyle/>
          <a:p>
            <a:r>
              <a:rPr kumimoji="1" lang="ja-JP" altLang="en-US" dirty="0"/>
              <a:t>パソコンに、</a:t>
            </a:r>
            <a:r>
              <a:rPr kumimoji="1" lang="en-US" altLang="ja-JP" dirty="0" err="1"/>
              <a:t>gretl</a:t>
            </a:r>
            <a:r>
              <a:rPr kumimoji="1" lang="ja-JP" altLang="en-US" dirty="0"/>
              <a:t>をダウンロードしましょう。</a:t>
            </a:r>
            <a:endParaRPr kumimoji="1" lang="en-US" altLang="ja-JP" dirty="0"/>
          </a:p>
          <a:p>
            <a:r>
              <a:rPr kumimoji="1" lang="ja-JP" altLang="en-US" dirty="0"/>
              <a:t>エクセルファイル＜</a:t>
            </a:r>
            <a:r>
              <a:rPr kumimoji="1" lang="en-US" altLang="ja-JP" dirty="0" err="1"/>
              <a:t>gretl</a:t>
            </a:r>
            <a:r>
              <a:rPr kumimoji="1" lang="ja-JP" altLang="en-US" dirty="0"/>
              <a:t>データ</a:t>
            </a:r>
            <a:r>
              <a:rPr kumimoji="1" lang="en-US" altLang="ja-JP" dirty="0"/>
              <a:t>.</a:t>
            </a:r>
            <a:r>
              <a:rPr kumimoji="1" lang="ja-JP" altLang="en-US" dirty="0"/>
              <a:t>単回帰（消費関数）＞をダウンロードして、消費関数を推計してみましょう。</a:t>
            </a:r>
          </a:p>
        </p:txBody>
      </p:sp>
      <p:pic>
        <p:nvPicPr>
          <p:cNvPr id="4" name="オーディオ 3">
            <a:hlinkClick r:id="" action="ppaction://media"/>
            <a:extLst>
              <a:ext uri="{FF2B5EF4-FFF2-40B4-BE49-F238E27FC236}">
                <a16:creationId xmlns:a16="http://schemas.microsoft.com/office/drawing/2014/main" id="{08A78EE8-8745-4CC2-86B9-42261AB5D0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0439364"/>
      </p:ext>
    </p:extLst>
  </p:cSld>
  <p:clrMapOvr>
    <a:masterClrMapping/>
  </p:clrMapOvr>
  <mc:AlternateContent xmlns:mc="http://schemas.openxmlformats.org/markup-compatibility/2006" xmlns:p14="http://schemas.microsoft.com/office/powerpoint/2010/main">
    <mc:Choice Requires="p14">
      <p:transition spd="slow" p14:dur="2000" advTm="22186"/>
    </mc:Choice>
    <mc:Fallback xmlns="">
      <p:transition spd="slow" advTm="2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4AFBE5-D783-4CC5-A0B7-102C4F507CF3}"/>
              </a:ext>
            </a:extLst>
          </p:cNvPr>
          <p:cNvSpPr>
            <a:spLocks noGrp="1"/>
          </p:cNvSpPr>
          <p:nvPr>
            <p:ph type="title"/>
          </p:nvPr>
        </p:nvSpPr>
        <p:spPr/>
        <p:txBody>
          <a:bodyPr/>
          <a:lstStyle/>
          <a:p>
            <a:r>
              <a:rPr kumimoji="1" lang="ja-JP" altLang="en-US" dirty="0"/>
              <a:t>重回帰分析</a:t>
            </a:r>
          </a:p>
        </p:txBody>
      </p:sp>
      <p:sp>
        <p:nvSpPr>
          <p:cNvPr id="3" name="コンテンツ プレースホルダー 2">
            <a:extLst>
              <a:ext uri="{FF2B5EF4-FFF2-40B4-BE49-F238E27FC236}">
                <a16:creationId xmlns:a16="http://schemas.microsoft.com/office/drawing/2014/main" id="{EACDF6B7-5BB6-438A-B82D-B31F4DC84F5E}"/>
              </a:ext>
            </a:extLst>
          </p:cNvPr>
          <p:cNvSpPr>
            <a:spLocks noGrp="1"/>
          </p:cNvSpPr>
          <p:nvPr>
            <p:ph idx="1"/>
          </p:nvPr>
        </p:nvSpPr>
        <p:spPr/>
        <p:txBody>
          <a:bodyPr/>
          <a:lstStyle/>
          <a:p>
            <a:r>
              <a:rPr kumimoji="1" lang="ja-JP" altLang="en-US" dirty="0"/>
              <a:t>家賃を、広さ、築年数、駅からの距離で回帰する。</a:t>
            </a:r>
            <a:endParaRPr kumimoji="1" lang="en-US" altLang="ja-JP" dirty="0"/>
          </a:p>
          <a:p>
            <a:r>
              <a:rPr lang="ja-JP" altLang="en-US" dirty="0"/>
              <a:t>さらにもう一つ変数を追加した場合に係数がどのように変化するかを調べる。</a:t>
            </a:r>
            <a:endParaRPr kumimoji="1" lang="ja-JP" altLang="en-US" dirty="0"/>
          </a:p>
        </p:txBody>
      </p:sp>
      <p:pic>
        <p:nvPicPr>
          <p:cNvPr id="4" name="図 3">
            <a:extLst>
              <a:ext uri="{FF2B5EF4-FFF2-40B4-BE49-F238E27FC236}">
                <a16:creationId xmlns:a16="http://schemas.microsoft.com/office/drawing/2014/main" id="{536BC06D-D17B-4F75-A88E-B56CDF81BD74}"/>
              </a:ext>
            </a:extLst>
          </p:cNvPr>
          <p:cNvPicPr>
            <a:picLocks noChangeAspect="1"/>
          </p:cNvPicPr>
          <p:nvPr/>
        </p:nvPicPr>
        <p:blipFill>
          <a:blip r:embed="rId2"/>
          <a:stretch>
            <a:fillRect/>
          </a:stretch>
        </p:blipFill>
        <p:spPr>
          <a:xfrm>
            <a:off x="4377508" y="3085372"/>
            <a:ext cx="3267041" cy="3407503"/>
          </a:xfrm>
          <a:prstGeom prst="rect">
            <a:avLst/>
          </a:prstGeom>
        </p:spPr>
      </p:pic>
    </p:spTree>
    <p:extLst>
      <p:ext uri="{BB962C8B-B14F-4D97-AF65-F5344CB8AC3E}">
        <p14:creationId xmlns:p14="http://schemas.microsoft.com/office/powerpoint/2010/main" val="1906932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DC1252-8486-45BC-B5AC-5F60A15F00FD}"/>
              </a:ext>
            </a:extLst>
          </p:cNvPr>
          <p:cNvSpPr>
            <a:spLocks noGrp="1"/>
          </p:cNvSpPr>
          <p:nvPr>
            <p:ph type="title"/>
          </p:nvPr>
        </p:nvSpPr>
        <p:spPr/>
        <p:txBody>
          <a:bodyPr/>
          <a:lstStyle/>
          <a:p>
            <a:r>
              <a:rPr kumimoji="1" lang="ja-JP" altLang="en-US" dirty="0"/>
              <a:t>モデル比較表を使う</a:t>
            </a:r>
          </a:p>
        </p:txBody>
      </p:sp>
      <p:pic>
        <p:nvPicPr>
          <p:cNvPr id="13" name="図 12">
            <a:extLst>
              <a:ext uri="{FF2B5EF4-FFF2-40B4-BE49-F238E27FC236}">
                <a16:creationId xmlns:a16="http://schemas.microsoft.com/office/drawing/2014/main" id="{76FCEC87-AEA5-4C93-8192-015F98D031FD}"/>
              </a:ext>
            </a:extLst>
          </p:cNvPr>
          <p:cNvPicPr>
            <a:picLocks noChangeAspect="1"/>
          </p:cNvPicPr>
          <p:nvPr/>
        </p:nvPicPr>
        <p:blipFill>
          <a:blip r:embed="rId2"/>
          <a:stretch>
            <a:fillRect/>
          </a:stretch>
        </p:blipFill>
        <p:spPr>
          <a:xfrm>
            <a:off x="7263206" y="1571231"/>
            <a:ext cx="3962400" cy="3228975"/>
          </a:xfrm>
          <a:prstGeom prst="rect">
            <a:avLst/>
          </a:prstGeom>
        </p:spPr>
      </p:pic>
      <p:pic>
        <p:nvPicPr>
          <p:cNvPr id="17" name="図 16">
            <a:extLst>
              <a:ext uri="{FF2B5EF4-FFF2-40B4-BE49-F238E27FC236}">
                <a16:creationId xmlns:a16="http://schemas.microsoft.com/office/drawing/2014/main" id="{B5F329F0-9401-4CFB-8DC2-681E9F6A7237}"/>
              </a:ext>
            </a:extLst>
          </p:cNvPr>
          <p:cNvPicPr>
            <a:picLocks noChangeAspect="1"/>
          </p:cNvPicPr>
          <p:nvPr/>
        </p:nvPicPr>
        <p:blipFill>
          <a:blip r:embed="rId3"/>
          <a:stretch>
            <a:fillRect/>
          </a:stretch>
        </p:blipFill>
        <p:spPr>
          <a:xfrm>
            <a:off x="390612" y="1690688"/>
            <a:ext cx="5219700" cy="3609975"/>
          </a:xfrm>
          <a:prstGeom prst="rect">
            <a:avLst/>
          </a:prstGeom>
        </p:spPr>
      </p:pic>
      <p:sp>
        <p:nvSpPr>
          <p:cNvPr id="18" name="楕円 17">
            <a:extLst>
              <a:ext uri="{FF2B5EF4-FFF2-40B4-BE49-F238E27FC236}">
                <a16:creationId xmlns:a16="http://schemas.microsoft.com/office/drawing/2014/main" id="{50767C20-F4B3-4D5F-80DD-58CBA19BD508}"/>
              </a:ext>
            </a:extLst>
          </p:cNvPr>
          <p:cNvSpPr/>
          <p:nvPr/>
        </p:nvSpPr>
        <p:spPr>
          <a:xfrm>
            <a:off x="1174459" y="4800206"/>
            <a:ext cx="729842" cy="5675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F7E0197-555A-46A4-AEF8-50541062AF99}"/>
              </a:ext>
            </a:extLst>
          </p:cNvPr>
          <p:cNvSpPr txBox="1"/>
          <p:nvPr/>
        </p:nvSpPr>
        <p:spPr>
          <a:xfrm>
            <a:off x="696287" y="5570290"/>
            <a:ext cx="2122415" cy="369332"/>
          </a:xfrm>
          <a:prstGeom prst="rect">
            <a:avLst/>
          </a:prstGeom>
          <a:noFill/>
        </p:spPr>
        <p:txBody>
          <a:bodyPr wrap="square" rtlCol="0">
            <a:spAutoFit/>
          </a:bodyPr>
          <a:lstStyle/>
          <a:p>
            <a:r>
              <a:rPr kumimoji="1" lang="ja-JP" altLang="en-US" dirty="0"/>
              <a:t>セッション・アイコン</a:t>
            </a:r>
          </a:p>
        </p:txBody>
      </p:sp>
      <p:cxnSp>
        <p:nvCxnSpPr>
          <p:cNvPr id="21" name="直線矢印コネクタ 20">
            <a:extLst>
              <a:ext uri="{FF2B5EF4-FFF2-40B4-BE49-F238E27FC236}">
                <a16:creationId xmlns:a16="http://schemas.microsoft.com/office/drawing/2014/main" id="{8F00D708-8F3D-454B-B90A-9D9051C18A85}"/>
              </a:ext>
            </a:extLst>
          </p:cNvPr>
          <p:cNvCxnSpPr>
            <a:cxnSpLocks/>
          </p:cNvCxnSpPr>
          <p:nvPr/>
        </p:nvCxnSpPr>
        <p:spPr>
          <a:xfrm>
            <a:off x="5924635" y="3177329"/>
            <a:ext cx="8368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F410F2A-E0D1-4F3D-8724-A3E8936E3E6E}"/>
              </a:ext>
            </a:extLst>
          </p:cNvPr>
          <p:cNvCxnSpPr/>
          <p:nvPr/>
        </p:nvCxnSpPr>
        <p:spPr>
          <a:xfrm flipH="1">
            <a:off x="8355435" y="2818701"/>
            <a:ext cx="20217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0AE76629-7B82-4323-8BD3-0DF9CBAC0BC9}"/>
              </a:ext>
            </a:extLst>
          </p:cNvPr>
          <p:cNvCxnSpPr>
            <a:cxnSpLocks/>
          </p:cNvCxnSpPr>
          <p:nvPr/>
        </p:nvCxnSpPr>
        <p:spPr>
          <a:xfrm flipH="1" flipV="1">
            <a:off x="8212822" y="3305874"/>
            <a:ext cx="142613" cy="502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B3FE1B15-39F5-4896-9CD1-B2D19B166355}"/>
              </a:ext>
            </a:extLst>
          </p:cNvPr>
          <p:cNvCxnSpPr/>
          <p:nvPr/>
        </p:nvCxnSpPr>
        <p:spPr>
          <a:xfrm flipH="1" flipV="1">
            <a:off x="8355435" y="3095538"/>
            <a:ext cx="285226" cy="333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1BE5C048-9982-4637-836B-24D72102C75E}"/>
              </a:ext>
            </a:extLst>
          </p:cNvPr>
          <p:cNvCxnSpPr/>
          <p:nvPr/>
        </p:nvCxnSpPr>
        <p:spPr>
          <a:xfrm flipH="1" flipV="1">
            <a:off x="8489659" y="3078716"/>
            <a:ext cx="981512" cy="250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5D344E59-1E4C-40B6-874F-F0BE16149883}"/>
              </a:ext>
            </a:extLst>
          </p:cNvPr>
          <p:cNvCxnSpPr/>
          <p:nvPr/>
        </p:nvCxnSpPr>
        <p:spPr>
          <a:xfrm flipH="1" flipV="1">
            <a:off x="8498048" y="2978092"/>
            <a:ext cx="1879134" cy="40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33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9B4A97-6D1B-4334-A37B-DC943D97B000}"/>
              </a:ext>
            </a:extLst>
          </p:cNvPr>
          <p:cNvSpPr>
            <a:spLocks noGrp="1"/>
          </p:cNvSpPr>
          <p:nvPr>
            <p:ph type="title"/>
          </p:nvPr>
        </p:nvSpPr>
        <p:spPr>
          <a:xfrm>
            <a:off x="403412" y="409948"/>
            <a:ext cx="11201400" cy="1325563"/>
          </a:xfrm>
        </p:spPr>
        <p:txBody>
          <a:bodyPr>
            <a:normAutofit/>
          </a:bodyPr>
          <a:lstStyle/>
          <a:p>
            <a:r>
              <a:rPr lang="en-US" altLang="ja-JP" sz="4000" dirty="0">
                <a:solidFill>
                  <a:srgbClr val="FF0000"/>
                </a:solidFill>
              </a:rPr>
              <a:t>G</a:t>
            </a:r>
            <a:r>
              <a:rPr lang="en-US" altLang="ja-JP" sz="4000" dirty="0"/>
              <a:t>nu </a:t>
            </a:r>
            <a:r>
              <a:rPr lang="en-US" altLang="ja-JP" sz="4000" dirty="0">
                <a:solidFill>
                  <a:srgbClr val="FF0000"/>
                </a:solidFill>
              </a:rPr>
              <a:t>R</a:t>
            </a:r>
            <a:r>
              <a:rPr lang="en-US" altLang="ja-JP" sz="4000" dirty="0"/>
              <a:t>egression, </a:t>
            </a:r>
            <a:r>
              <a:rPr lang="en-US" altLang="ja-JP" sz="4000" dirty="0">
                <a:solidFill>
                  <a:srgbClr val="FF0000"/>
                </a:solidFill>
              </a:rPr>
              <a:t>E</a:t>
            </a:r>
            <a:r>
              <a:rPr lang="en-US" altLang="ja-JP" sz="4000" dirty="0"/>
              <a:t>conometrics and </a:t>
            </a:r>
            <a:r>
              <a:rPr lang="en-US" altLang="ja-JP" sz="4000" dirty="0">
                <a:solidFill>
                  <a:srgbClr val="FF0000"/>
                </a:solidFill>
              </a:rPr>
              <a:t>T</a:t>
            </a:r>
            <a:r>
              <a:rPr lang="en-US" altLang="ja-JP" sz="4000" dirty="0"/>
              <a:t>ime-series </a:t>
            </a:r>
            <a:r>
              <a:rPr lang="en-US" altLang="ja-JP" sz="4000" dirty="0">
                <a:solidFill>
                  <a:srgbClr val="FF0000"/>
                </a:solidFill>
              </a:rPr>
              <a:t>L</a:t>
            </a:r>
            <a:r>
              <a:rPr lang="en-US" altLang="ja-JP" sz="4000" dirty="0"/>
              <a:t>ibrary</a:t>
            </a:r>
            <a:endParaRPr kumimoji="1" lang="ja-JP" altLang="en-US" sz="4000" dirty="0"/>
          </a:p>
        </p:txBody>
      </p:sp>
      <p:pic>
        <p:nvPicPr>
          <p:cNvPr id="4" name="コンテンツ プレースホルダー 3">
            <a:extLst>
              <a:ext uri="{FF2B5EF4-FFF2-40B4-BE49-F238E27FC236}">
                <a16:creationId xmlns:a16="http://schemas.microsoft.com/office/drawing/2014/main" id="{5715D629-3368-48D1-B746-F099A3092906}"/>
              </a:ext>
            </a:extLst>
          </p:cNvPr>
          <p:cNvPicPr>
            <a:picLocks noGrp="1" noChangeAspect="1"/>
          </p:cNvPicPr>
          <p:nvPr>
            <p:ph idx="1"/>
          </p:nvPr>
        </p:nvPicPr>
        <p:blipFill>
          <a:blip r:embed="rId4"/>
          <a:stretch>
            <a:fillRect/>
          </a:stretch>
        </p:blipFill>
        <p:spPr>
          <a:xfrm>
            <a:off x="6866442" y="1735511"/>
            <a:ext cx="895350" cy="1057275"/>
          </a:xfrm>
          <a:prstGeom prst="rect">
            <a:avLst/>
          </a:prstGeom>
        </p:spPr>
      </p:pic>
      <p:pic>
        <p:nvPicPr>
          <p:cNvPr id="5" name="図 4">
            <a:extLst>
              <a:ext uri="{FF2B5EF4-FFF2-40B4-BE49-F238E27FC236}">
                <a16:creationId xmlns:a16="http://schemas.microsoft.com/office/drawing/2014/main" id="{765F6320-3682-43EA-8586-284DC55C0A43}"/>
              </a:ext>
            </a:extLst>
          </p:cNvPr>
          <p:cNvPicPr>
            <a:picLocks noChangeAspect="1"/>
          </p:cNvPicPr>
          <p:nvPr/>
        </p:nvPicPr>
        <p:blipFill>
          <a:blip r:embed="rId5"/>
          <a:stretch>
            <a:fillRect/>
          </a:stretch>
        </p:blipFill>
        <p:spPr>
          <a:xfrm>
            <a:off x="4004923" y="1542369"/>
            <a:ext cx="2596843" cy="1462088"/>
          </a:xfrm>
          <a:prstGeom prst="rect">
            <a:avLst/>
          </a:prstGeom>
        </p:spPr>
      </p:pic>
      <p:sp>
        <p:nvSpPr>
          <p:cNvPr id="6" name="正方形/長方形 5">
            <a:extLst>
              <a:ext uri="{FF2B5EF4-FFF2-40B4-BE49-F238E27FC236}">
                <a16:creationId xmlns:a16="http://schemas.microsoft.com/office/drawing/2014/main" id="{F79117B0-964C-4674-91D6-24DD04EE022E}"/>
              </a:ext>
            </a:extLst>
          </p:cNvPr>
          <p:cNvSpPr/>
          <p:nvPr/>
        </p:nvSpPr>
        <p:spPr>
          <a:xfrm>
            <a:off x="868692" y="2423454"/>
            <a:ext cx="2871555" cy="369332"/>
          </a:xfrm>
          <a:prstGeom prst="rect">
            <a:avLst/>
          </a:prstGeom>
        </p:spPr>
        <p:txBody>
          <a:bodyPr wrap="none">
            <a:spAutoFit/>
          </a:bodyPr>
          <a:lstStyle/>
          <a:p>
            <a:r>
              <a:rPr lang="en-US" altLang="ja-JP" dirty="0">
                <a:hlinkClick r:id="rId6"/>
              </a:rPr>
              <a:t>http://gretl.sourceforge.net/</a:t>
            </a:r>
            <a:endParaRPr lang="ja-JP" altLang="en-US" dirty="0"/>
          </a:p>
        </p:txBody>
      </p:sp>
      <p:sp>
        <p:nvSpPr>
          <p:cNvPr id="7" name="正方形/長方形 6">
            <a:extLst>
              <a:ext uri="{FF2B5EF4-FFF2-40B4-BE49-F238E27FC236}">
                <a16:creationId xmlns:a16="http://schemas.microsoft.com/office/drawing/2014/main" id="{98FAB052-F376-470C-BE19-7A7A878CE41C}"/>
              </a:ext>
            </a:extLst>
          </p:cNvPr>
          <p:cNvSpPr/>
          <p:nvPr/>
        </p:nvSpPr>
        <p:spPr>
          <a:xfrm>
            <a:off x="1844203" y="3297921"/>
            <a:ext cx="4486549" cy="369332"/>
          </a:xfrm>
          <a:prstGeom prst="rect">
            <a:avLst/>
          </a:prstGeom>
        </p:spPr>
        <p:txBody>
          <a:bodyPr wrap="none">
            <a:spAutoFit/>
          </a:bodyPr>
          <a:lstStyle/>
          <a:p>
            <a:r>
              <a:rPr lang="en-US" altLang="ja-JP" dirty="0"/>
              <a:t>windows</a:t>
            </a:r>
            <a:r>
              <a:rPr lang="ja-JP" altLang="en-US" dirty="0"/>
              <a:t>版は「</a:t>
            </a:r>
            <a:r>
              <a:rPr lang="en-US" altLang="ja-JP" dirty="0" err="1"/>
              <a:t>gretl</a:t>
            </a:r>
            <a:r>
              <a:rPr lang="en-US" altLang="ja-JP" dirty="0"/>
              <a:t> for Windows</a:t>
            </a:r>
            <a:r>
              <a:rPr lang="ja-JP" altLang="en-US" dirty="0"/>
              <a:t>」のページに</a:t>
            </a:r>
          </a:p>
        </p:txBody>
      </p:sp>
      <p:pic>
        <p:nvPicPr>
          <p:cNvPr id="9" name="図 8">
            <a:extLst>
              <a:ext uri="{FF2B5EF4-FFF2-40B4-BE49-F238E27FC236}">
                <a16:creationId xmlns:a16="http://schemas.microsoft.com/office/drawing/2014/main" id="{4433C1C0-28C6-4CF7-9B99-69FA458FA83E}"/>
              </a:ext>
            </a:extLst>
          </p:cNvPr>
          <p:cNvPicPr>
            <a:picLocks noChangeAspect="1"/>
          </p:cNvPicPr>
          <p:nvPr/>
        </p:nvPicPr>
        <p:blipFill>
          <a:blip r:embed="rId7"/>
          <a:stretch>
            <a:fillRect/>
          </a:stretch>
        </p:blipFill>
        <p:spPr>
          <a:xfrm>
            <a:off x="7448483" y="3061074"/>
            <a:ext cx="4321439" cy="2430810"/>
          </a:xfrm>
          <a:prstGeom prst="rect">
            <a:avLst/>
          </a:prstGeom>
        </p:spPr>
      </p:pic>
      <p:cxnSp>
        <p:nvCxnSpPr>
          <p:cNvPr id="11" name="直線矢印コネクタ 10">
            <a:extLst>
              <a:ext uri="{FF2B5EF4-FFF2-40B4-BE49-F238E27FC236}">
                <a16:creationId xmlns:a16="http://schemas.microsoft.com/office/drawing/2014/main" id="{4E6C4A22-F146-40A7-8B12-60EE77699D28}"/>
              </a:ext>
            </a:extLst>
          </p:cNvPr>
          <p:cNvCxnSpPr>
            <a:stCxn id="7" idx="3"/>
          </p:cNvCxnSpPr>
          <p:nvPr/>
        </p:nvCxnSpPr>
        <p:spPr>
          <a:xfrm>
            <a:off x="6330752" y="3482587"/>
            <a:ext cx="952621" cy="52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FC8517B3-CB9C-410F-8FA1-EDD56D3B22D5}"/>
              </a:ext>
            </a:extLst>
          </p:cNvPr>
          <p:cNvPicPr>
            <a:picLocks noChangeAspect="1"/>
          </p:cNvPicPr>
          <p:nvPr/>
        </p:nvPicPr>
        <p:blipFill rotWithShape="1">
          <a:blip r:embed="rId8"/>
          <a:srcRect l="3308" t="9934" r="84874" b="68746"/>
          <a:stretch/>
        </p:blipFill>
        <p:spPr>
          <a:xfrm>
            <a:off x="2606574" y="3760077"/>
            <a:ext cx="2648819" cy="2687975"/>
          </a:xfrm>
          <a:prstGeom prst="rect">
            <a:avLst/>
          </a:prstGeom>
          <a:ln>
            <a:solidFill>
              <a:schemeClr val="accent1">
                <a:lumMod val="75000"/>
              </a:schemeClr>
            </a:solidFill>
          </a:ln>
        </p:spPr>
      </p:pic>
      <p:sp>
        <p:nvSpPr>
          <p:cNvPr id="3" name="テキスト ボックス 2">
            <a:extLst>
              <a:ext uri="{FF2B5EF4-FFF2-40B4-BE49-F238E27FC236}">
                <a16:creationId xmlns:a16="http://schemas.microsoft.com/office/drawing/2014/main" id="{FF1DCBFD-1181-49C5-BA4B-DF2A4C373A78}"/>
              </a:ext>
            </a:extLst>
          </p:cNvPr>
          <p:cNvSpPr txBox="1"/>
          <p:nvPr/>
        </p:nvSpPr>
        <p:spPr>
          <a:xfrm>
            <a:off x="403412" y="225282"/>
            <a:ext cx="1308682" cy="369332"/>
          </a:xfrm>
          <a:prstGeom prst="rect">
            <a:avLst/>
          </a:prstGeom>
          <a:noFill/>
        </p:spPr>
        <p:txBody>
          <a:bodyPr wrap="square" rtlCol="0">
            <a:spAutoFit/>
          </a:bodyPr>
          <a:lstStyle/>
          <a:p>
            <a:r>
              <a:rPr lang="ja-JP" altLang="en-US" dirty="0">
                <a:solidFill>
                  <a:schemeClr val="accent1">
                    <a:lumMod val="50000"/>
                  </a:schemeClr>
                </a:solidFill>
              </a:rPr>
              <a:t>グヌー：</a:t>
            </a:r>
            <a:r>
              <a:rPr lang="en-US" altLang="ja-JP" dirty="0">
                <a:solidFill>
                  <a:schemeClr val="accent1">
                    <a:lumMod val="50000"/>
                  </a:schemeClr>
                </a:solidFill>
              </a:rPr>
              <a:t>OS</a:t>
            </a:r>
            <a:endParaRPr kumimoji="1" lang="ja-JP" altLang="en-US" dirty="0">
              <a:solidFill>
                <a:schemeClr val="accent1">
                  <a:lumMod val="50000"/>
                </a:schemeClr>
              </a:solidFill>
            </a:endParaRPr>
          </a:p>
        </p:txBody>
      </p:sp>
      <p:sp>
        <p:nvSpPr>
          <p:cNvPr id="8" name="テキスト ボックス 7">
            <a:extLst>
              <a:ext uri="{FF2B5EF4-FFF2-40B4-BE49-F238E27FC236}">
                <a16:creationId xmlns:a16="http://schemas.microsoft.com/office/drawing/2014/main" id="{6661C7AA-8D20-4EDA-BCEA-2135509522D7}"/>
              </a:ext>
            </a:extLst>
          </p:cNvPr>
          <p:cNvSpPr txBox="1"/>
          <p:nvPr/>
        </p:nvSpPr>
        <p:spPr>
          <a:xfrm>
            <a:off x="2091136" y="233276"/>
            <a:ext cx="1181453" cy="369332"/>
          </a:xfrm>
          <a:prstGeom prst="rect">
            <a:avLst/>
          </a:prstGeom>
          <a:noFill/>
        </p:spPr>
        <p:txBody>
          <a:bodyPr wrap="square" rtlCol="0">
            <a:spAutoFit/>
          </a:bodyPr>
          <a:lstStyle/>
          <a:p>
            <a:r>
              <a:rPr kumimoji="1" lang="ja-JP" altLang="en-US" dirty="0">
                <a:solidFill>
                  <a:schemeClr val="accent1">
                    <a:lumMod val="50000"/>
                  </a:schemeClr>
                </a:solidFill>
              </a:rPr>
              <a:t>回帰</a:t>
            </a:r>
            <a:r>
              <a:rPr lang="ja-JP" altLang="en-US" dirty="0">
                <a:solidFill>
                  <a:schemeClr val="accent1">
                    <a:lumMod val="50000"/>
                  </a:schemeClr>
                </a:solidFill>
              </a:rPr>
              <a:t>分析</a:t>
            </a:r>
            <a:endParaRPr kumimoji="1" lang="en-US" altLang="ja-JP" dirty="0">
              <a:solidFill>
                <a:schemeClr val="accent1">
                  <a:lumMod val="50000"/>
                </a:schemeClr>
              </a:solidFill>
            </a:endParaRPr>
          </a:p>
        </p:txBody>
      </p:sp>
      <p:sp>
        <p:nvSpPr>
          <p:cNvPr id="12" name="テキスト ボックス 11">
            <a:extLst>
              <a:ext uri="{FF2B5EF4-FFF2-40B4-BE49-F238E27FC236}">
                <a16:creationId xmlns:a16="http://schemas.microsoft.com/office/drawing/2014/main" id="{E90DC1D9-A0BE-45B3-829C-6E9142A5B23B}"/>
              </a:ext>
            </a:extLst>
          </p:cNvPr>
          <p:cNvSpPr txBox="1"/>
          <p:nvPr/>
        </p:nvSpPr>
        <p:spPr>
          <a:xfrm>
            <a:off x="4778641" y="233276"/>
            <a:ext cx="1716807" cy="369332"/>
          </a:xfrm>
          <a:prstGeom prst="rect">
            <a:avLst/>
          </a:prstGeom>
          <a:noFill/>
        </p:spPr>
        <p:txBody>
          <a:bodyPr wrap="square" rtlCol="0">
            <a:spAutoFit/>
          </a:bodyPr>
          <a:lstStyle/>
          <a:p>
            <a:r>
              <a:rPr kumimoji="1" lang="ja-JP" altLang="en-US" dirty="0">
                <a:solidFill>
                  <a:schemeClr val="accent1">
                    <a:lumMod val="50000"/>
                  </a:schemeClr>
                </a:solidFill>
              </a:rPr>
              <a:t>計量経済学</a:t>
            </a:r>
          </a:p>
        </p:txBody>
      </p:sp>
      <p:sp>
        <p:nvSpPr>
          <p:cNvPr id="13" name="テキスト ボックス 12">
            <a:extLst>
              <a:ext uri="{FF2B5EF4-FFF2-40B4-BE49-F238E27FC236}">
                <a16:creationId xmlns:a16="http://schemas.microsoft.com/office/drawing/2014/main" id="{76828B83-2A33-4142-92EB-A7A1D0FD7CD1}"/>
              </a:ext>
            </a:extLst>
          </p:cNvPr>
          <p:cNvSpPr txBox="1"/>
          <p:nvPr/>
        </p:nvSpPr>
        <p:spPr>
          <a:xfrm>
            <a:off x="7761792" y="233276"/>
            <a:ext cx="1950099" cy="369332"/>
          </a:xfrm>
          <a:prstGeom prst="rect">
            <a:avLst/>
          </a:prstGeom>
          <a:noFill/>
        </p:spPr>
        <p:txBody>
          <a:bodyPr wrap="square" rtlCol="0">
            <a:spAutoFit/>
          </a:bodyPr>
          <a:lstStyle/>
          <a:p>
            <a:r>
              <a:rPr kumimoji="1" lang="ja-JP" altLang="en-US" dirty="0">
                <a:solidFill>
                  <a:schemeClr val="accent1">
                    <a:lumMod val="50000"/>
                  </a:schemeClr>
                </a:solidFill>
              </a:rPr>
              <a:t>時系列分析</a:t>
            </a:r>
          </a:p>
        </p:txBody>
      </p:sp>
      <p:sp>
        <p:nvSpPr>
          <p:cNvPr id="14" name="テキスト ボックス 13">
            <a:extLst>
              <a:ext uri="{FF2B5EF4-FFF2-40B4-BE49-F238E27FC236}">
                <a16:creationId xmlns:a16="http://schemas.microsoft.com/office/drawing/2014/main" id="{004914E1-0746-4D98-8F6E-8B8365F99054}"/>
              </a:ext>
            </a:extLst>
          </p:cNvPr>
          <p:cNvSpPr txBox="1"/>
          <p:nvPr/>
        </p:nvSpPr>
        <p:spPr>
          <a:xfrm>
            <a:off x="10299032" y="233276"/>
            <a:ext cx="1470890" cy="369332"/>
          </a:xfrm>
          <a:prstGeom prst="rect">
            <a:avLst/>
          </a:prstGeom>
          <a:noFill/>
        </p:spPr>
        <p:txBody>
          <a:bodyPr wrap="square" rtlCol="0">
            <a:spAutoFit/>
          </a:bodyPr>
          <a:lstStyle/>
          <a:p>
            <a:r>
              <a:rPr kumimoji="1" lang="ja-JP" altLang="en-US" dirty="0">
                <a:solidFill>
                  <a:schemeClr val="accent1">
                    <a:lumMod val="50000"/>
                  </a:schemeClr>
                </a:solidFill>
              </a:rPr>
              <a:t>プログラム群</a:t>
            </a:r>
          </a:p>
        </p:txBody>
      </p:sp>
      <p:pic>
        <p:nvPicPr>
          <p:cNvPr id="15" name="オーディオ 14">
            <a:hlinkClick r:id="" action="ppaction://media"/>
            <a:extLst>
              <a:ext uri="{FF2B5EF4-FFF2-40B4-BE49-F238E27FC236}">
                <a16:creationId xmlns:a16="http://schemas.microsoft.com/office/drawing/2014/main" id="{0BC24ED5-8D70-4CFE-BD00-A1A51517B2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9521449"/>
      </p:ext>
    </p:extLst>
  </p:cSld>
  <p:clrMapOvr>
    <a:masterClrMapping/>
  </p:clrMapOvr>
  <mc:AlternateContent xmlns:mc="http://schemas.openxmlformats.org/markup-compatibility/2006" xmlns:p14="http://schemas.microsoft.com/office/powerpoint/2010/main">
    <mc:Choice Requires="p14">
      <p:transition spd="slow" p14:dur="2000" advTm="47307"/>
    </mc:Choice>
    <mc:Fallback xmlns="">
      <p:transition spd="slow" advTm="4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332C18-FB9A-45EE-B525-C173229AF237}"/>
              </a:ext>
            </a:extLst>
          </p:cNvPr>
          <p:cNvSpPr>
            <a:spLocks noGrp="1"/>
          </p:cNvSpPr>
          <p:nvPr>
            <p:ph type="title"/>
          </p:nvPr>
        </p:nvSpPr>
        <p:spPr/>
        <p:txBody>
          <a:bodyPr/>
          <a:lstStyle/>
          <a:p>
            <a:r>
              <a:rPr kumimoji="1" lang="ja-JP" altLang="en-US" dirty="0"/>
              <a:t>モデル比較表</a:t>
            </a:r>
          </a:p>
        </p:txBody>
      </p:sp>
      <p:pic>
        <p:nvPicPr>
          <p:cNvPr id="5" name="コンテンツ プレースホルダー 4">
            <a:extLst>
              <a:ext uri="{FF2B5EF4-FFF2-40B4-BE49-F238E27FC236}">
                <a16:creationId xmlns:a16="http://schemas.microsoft.com/office/drawing/2014/main" id="{7063CD86-3EFD-414D-8E89-8F2C6E5C35EA}"/>
              </a:ext>
            </a:extLst>
          </p:cNvPr>
          <p:cNvPicPr>
            <a:picLocks noGrp="1" noChangeAspect="1"/>
          </p:cNvPicPr>
          <p:nvPr>
            <p:ph idx="1"/>
          </p:nvPr>
        </p:nvPicPr>
        <p:blipFill>
          <a:blip r:embed="rId2"/>
          <a:stretch>
            <a:fillRect/>
          </a:stretch>
        </p:blipFill>
        <p:spPr>
          <a:xfrm>
            <a:off x="3156029" y="2043739"/>
            <a:ext cx="4696065" cy="4749028"/>
          </a:xfrm>
        </p:spPr>
      </p:pic>
      <p:sp>
        <p:nvSpPr>
          <p:cNvPr id="6" name="テキスト ボックス 5">
            <a:extLst>
              <a:ext uri="{FF2B5EF4-FFF2-40B4-BE49-F238E27FC236}">
                <a16:creationId xmlns:a16="http://schemas.microsoft.com/office/drawing/2014/main" id="{432FE5F9-B7FE-4C3F-805D-7074A49B8960}"/>
              </a:ext>
            </a:extLst>
          </p:cNvPr>
          <p:cNvSpPr txBox="1"/>
          <p:nvPr/>
        </p:nvSpPr>
        <p:spPr>
          <a:xfrm>
            <a:off x="1124127" y="4127383"/>
            <a:ext cx="1300294" cy="369332"/>
          </a:xfrm>
          <a:prstGeom prst="rect">
            <a:avLst/>
          </a:prstGeom>
          <a:noFill/>
        </p:spPr>
        <p:txBody>
          <a:bodyPr wrap="square" rtlCol="0">
            <a:spAutoFit/>
          </a:bodyPr>
          <a:lstStyle/>
          <a:p>
            <a:r>
              <a:rPr kumimoji="1" lang="ja-JP" altLang="en-US" dirty="0"/>
              <a:t>説明変数</a:t>
            </a:r>
          </a:p>
        </p:txBody>
      </p:sp>
      <p:sp>
        <p:nvSpPr>
          <p:cNvPr id="7" name="正方形/長方形 6">
            <a:extLst>
              <a:ext uri="{FF2B5EF4-FFF2-40B4-BE49-F238E27FC236}">
                <a16:creationId xmlns:a16="http://schemas.microsoft.com/office/drawing/2014/main" id="{3CCCC1E7-3D10-456B-A094-32E2EC0333BD}"/>
              </a:ext>
            </a:extLst>
          </p:cNvPr>
          <p:cNvSpPr/>
          <p:nvPr/>
        </p:nvSpPr>
        <p:spPr>
          <a:xfrm>
            <a:off x="4001549" y="2807567"/>
            <a:ext cx="973123" cy="32213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8" name="テキスト ボックス 7">
            <a:extLst>
              <a:ext uri="{FF2B5EF4-FFF2-40B4-BE49-F238E27FC236}">
                <a16:creationId xmlns:a16="http://schemas.microsoft.com/office/drawing/2014/main" id="{AA522B4C-2DC4-4740-8CCC-17C794533915}"/>
              </a:ext>
            </a:extLst>
          </p:cNvPr>
          <p:cNvSpPr txBox="1"/>
          <p:nvPr/>
        </p:nvSpPr>
        <p:spPr>
          <a:xfrm>
            <a:off x="5318620" y="1289654"/>
            <a:ext cx="2751589" cy="646331"/>
          </a:xfrm>
          <a:prstGeom prst="rect">
            <a:avLst/>
          </a:prstGeom>
          <a:noFill/>
        </p:spPr>
        <p:txBody>
          <a:bodyPr wrap="square" rtlCol="0">
            <a:spAutoFit/>
          </a:bodyPr>
          <a:lstStyle/>
          <a:p>
            <a:r>
              <a:rPr kumimoji="1" lang="ja-JP" altLang="en-US" dirty="0"/>
              <a:t>縦一列がぞれぞれ推定式（係数とｔ値）</a:t>
            </a:r>
          </a:p>
        </p:txBody>
      </p:sp>
      <p:cxnSp>
        <p:nvCxnSpPr>
          <p:cNvPr id="10" name="直線矢印コネクタ 9">
            <a:extLst>
              <a:ext uri="{FF2B5EF4-FFF2-40B4-BE49-F238E27FC236}">
                <a16:creationId xmlns:a16="http://schemas.microsoft.com/office/drawing/2014/main" id="{7288B1E8-4316-4F59-B0E3-3BB16985B6D7}"/>
              </a:ext>
            </a:extLst>
          </p:cNvPr>
          <p:cNvCxnSpPr/>
          <p:nvPr/>
        </p:nvCxnSpPr>
        <p:spPr>
          <a:xfrm flipH="1">
            <a:off x="4664279" y="1762872"/>
            <a:ext cx="839782" cy="703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左中かっこ 10">
            <a:extLst>
              <a:ext uri="{FF2B5EF4-FFF2-40B4-BE49-F238E27FC236}">
                <a16:creationId xmlns:a16="http://schemas.microsoft.com/office/drawing/2014/main" id="{739D6476-88C7-4F82-B585-91017C69E49A}"/>
              </a:ext>
            </a:extLst>
          </p:cNvPr>
          <p:cNvSpPr/>
          <p:nvPr/>
        </p:nvSpPr>
        <p:spPr>
          <a:xfrm>
            <a:off x="2759978" y="3246539"/>
            <a:ext cx="184558" cy="21140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785FA35-533C-4998-A0AA-E64D3CAF5C9C}"/>
              </a:ext>
            </a:extLst>
          </p:cNvPr>
          <p:cNvSpPr txBox="1"/>
          <p:nvPr/>
        </p:nvSpPr>
        <p:spPr>
          <a:xfrm>
            <a:off x="320550" y="5624332"/>
            <a:ext cx="2818701" cy="1200329"/>
          </a:xfrm>
          <a:prstGeom prst="rect">
            <a:avLst/>
          </a:prstGeom>
          <a:noFill/>
        </p:spPr>
        <p:txBody>
          <a:bodyPr wrap="square" rtlCol="0">
            <a:spAutoFit/>
          </a:bodyPr>
          <a:lstStyle/>
          <a:p>
            <a:r>
              <a:rPr kumimoji="1" lang="ja-JP" altLang="en-US" dirty="0"/>
              <a:t>サンプル数</a:t>
            </a:r>
            <a:endParaRPr kumimoji="1" lang="en-US" altLang="ja-JP" dirty="0"/>
          </a:p>
          <a:p>
            <a:r>
              <a:rPr lang="ja-JP" altLang="en-US" dirty="0"/>
              <a:t>自由度修正済み決定係数</a:t>
            </a:r>
            <a:endParaRPr lang="en-US" altLang="ja-JP" dirty="0"/>
          </a:p>
          <a:p>
            <a:r>
              <a:rPr kumimoji="1" lang="ja-JP" altLang="en-US" dirty="0"/>
              <a:t>対数尤度</a:t>
            </a:r>
            <a:endParaRPr kumimoji="1" lang="en-US" altLang="ja-JP" dirty="0"/>
          </a:p>
          <a:p>
            <a:endParaRPr kumimoji="1" lang="ja-JP" altLang="en-US" dirty="0"/>
          </a:p>
        </p:txBody>
      </p:sp>
    </p:spTree>
    <p:extLst>
      <p:ext uri="{BB962C8B-B14F-4D97-AF65-F5344CB8AC3E}">
        <p14:creationId xmlns:p14="http://schemas.microsoft.com/office/powerpoint/2010/main" val="3061940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8F7BAA-9538-4888-B352-D28F55FC8602}"/>
              </a:ext>
            </a:extLst>
          </p:cNvPr>
          <p:cNvSpPr>
            <a:spLocks noGrp="1"/>
          </p:cNvSpPr>
          <p:nvPr>
            <p:ph type="title"/>
          </p:nvPr>
        </p:nvSpPr>
        <p:spPr/>
        <p:txBody>
          <a:bodyPr/>
          <a:lstStyle/>
          <a:p>
            <a:r>
              <a:rPr kumimoji="1" lang="ja-JP" altLang="en-US" dirty="0"/>
              <a:t>データの変換</a:t>
            </a:r>
          </a:p>
        </p:txBody>
      </p:sp>
      <p:sp>
        <p:nvSpPr>
          <p:cNvPr id="3" name="コンテンツ プレースホルダー 2">
            <a:extLst>
              <a:ext uri="{FF2B5EF4-FFF2-40B4-BE49-F238E27FC236}">
                <a16:creationId xmlns:a16="http://schemas.microsoft.com/office/drawing/2014/main" id="{8B6D2B8B-64C0-41D9-BA28-F122014CA2D2}"/>
              </a:ext>
            </a:extLst>
          </p:cNvPr>
          <p:cNvSpPr>
            <a:spLocks noGrp="1"/>
          </p:cNvSpPr>
          <p:nvPr>
            <p:ph idx="1"/>
          </p:nvPr>
        </p:nvSpPr>
        <p:spPr>
          <a:xfrm>
            <a:off x="838200" y="1825625"/>
            <a:ext cx="5589494" cy="4351338"/>
          </a:xfrm>
        </p:spPr>
        <p:txBody>
          <a:bodyPr/>
          <a:lstStyle/>
          <a:p>
            <a:r>
              <a:rPr lang="ja-JP" altLang="en-US" dirty="0"/>
              <a:t>対数のデータを作るには</a:t>
            </a:r>
            <a:endParaRPr lang="en-US" altLang="ja-JP" dirty="0"/>
          </a:p>
          <a:p>
            <a:r>
              <a:rPr kumimoji="1" lang="ja-JP" altLang="en-US" dirty="0"/>
              <a:t>変数を選択する。複数選ぶときは</a:t>
            </a:r>
            <a:r>
              <a:rPr lang="en-US" altLang="ja-JP" dirty="0"/>
              <a:t>Ctrl</a:t>
            </a:r>
            <a:r>
              <a:rPr lang="ja-JP" altLang="en-US" dirty="0"/>
              <a:t>キーを押しながら選択。</a:t>
            </a:r>
            <a:endParaRPr kumimoji="1" lang="en-US" altLang="ja-JP" dirty="0"/>
          </a:p>
          <a:p>
            <a:r>
              <a:rPr kumimoji="1" lang="ja-JP" altLang="en-US" dirty="0"/>
              <a:t>「追加」</a:t>
            </a:r>
            <a:r>
              <a:rPr lang="ja-JP" altLang="en-US" dirty="0"/>
              <a:t>→「選択された変数の対数（</a:t>
            </a:r>
            <a:r>
              <a:rPr lang="en-US" altLang="ja-JP" dirty="0"/>
              <a:t>log)</a:t>
            </a:r>
            <a:r>
              <a:rPr lang="ja-JP" altLang="en-US" dirty="0"/>
              <a:t>」</a:t>
            </a:r>
            <a:endParaRPr lang="en-US" altLang="ja-JP" dirty="0"/>
          </a:p>
          <a:p>
            <a:r>
              <a:rPr lang="ja-JP" altLang="en-US" dirty="0"/>
              <a:t>元の変数が</a:t>
            </a:r>
            <a:r>
              <a:rPr lang="en-US" altLang="ja-JP" dirty="0">
                <a:solidFill>
                  <a:srgbClr val="FF0000"/>
                </a:solidFill>
              </a:rPr>
              <a:t>y</a:t>
            </a:r>
            <a:r>
              <a:rPr lang="ja-JP" altLang="en-US" dirty="0"/>
              <a:t>なら、</a:t>
            </a:r>
            <a:r>
              <a:rPr lang="en-US" altLang="ja-JP" dirty="0" err="1">
                <a:solidFill>
                  <a:srgbClr val="FF0000"/>
                </a:solidFill>
              </a:rPr>
              <a:t>l_y</a:t>
            </a:r>
            <a:r>
              <a:rPr lang="ja-JP" altLang="en-US" dirty="0"/>
              <a:t>が追加される。</a:t>
            </a:r>
            <a:endParaRPr kumimoji="1" lang="ja-JP" altLang="en-US" dirty="0"/>
          </a:p>
        </p:txBody>
      </p:sp>
      <p:pic>
        <p:nvPicPr>
          <p:cNvPr id="5" name="図 4">
            <a:extLst>
              <a:ext uri="{FF2B5EF4-FFF2-40B4-BE49-F238E27FC236}">
                <a16:creationId xmlns:a16="http://schemas.microsoft.com/office/drawing/2014/main" id="{A37F05C6-7D7A-4331-941E-47CB6C41E491}"/>
              </a:ext>
            </a:extLst>
          </p:cNvPr>
          <p:cNvPicPr>
            <a:picLocks noChangeAspect="1"/>
          </p:cNvPicPr>
          <p:nvPr/>
        </p:nvPicPr>
        <p:blipFill rotWithShape="1">
          <a:blip r:embed="rId2"/>
          <a:srcRect l="34381" t="12863" r="20322" b="1386"/>
          <a:stretch/>
        </p:blipFill>
        <p:spPr>
          <a:xfrm>
            <a:off x="7156936" y="217820"/>
            <a:ext cx="4434429" cy="6614720"/>
          </a:xfrm>
          <a:prstGeom prst="rect">
            <a:avLst/>
          </a:prstGeom>
        </p:spPr>
      </p:pic>
      <p:sp>
        <p:nvSpPr>
          <p:cNvPr id="7" name="テキスト ボックス 6">
            <a:extLst>
              <a:ext uri="{FF2B5EF4-FFF2-40B4-BE49-F238E27FC236}">
                <a16:creationId xmlns:a16="http://schemas.microsoft.com/office/drawing/2014/main" id="{9DAE148E-48A3-43AC-992B-162DB7E74DE9}"/>
              </a:ext>
            </a:extLst>
          </p:cNvPr>
          <p:cNvSpPr txBox="1"/>
          <p:nvPr/>
        </p:nvSpPr>
        <p:spPr>
          <a:xfrm>
            <a:off x="5307106" y="546847"/>
            <a:ext cx="1425388" cy="646331"/>
          </a:xfrm>
          <a:prstGeom prst="rect">
            <a:avLst/>
          </a:prstGeom>
          <a:noFill/>
          <a:ln>
            <a:solidFill>
              <a:srgbClr val="FF0000"/>
            </a:solidFill>
          </a:ln>
        </p:spPr>
        <p:txBody>
          <a:bodyPr wrap="square" rtlCol="0">
            <a:spAutoFit/>
          </a:bodyPr>
          <a:lstStyle/>
          <a:p>
            <a:r>
              <a:rPr kumimoji="1" lang="ja-JP" altLang="en-US" dirty="0"/>
              <a:t>いろいろあります。</a:t>
            </a:r>
          </a:p>
        </p:txBody>
      </p:sp>
    </p:spTree>
    <p:extLst>
      <p:ext uri="{BB962C8B-B14F-4D97-AF65-F5344CB8AC3E}">
        <p14:creationId xmlns:p14="http://schemas.microsoft.com/office/powerpoint/2010/main" val="291718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E636DC-1AD7-444F-B515-3A8CE8D4F061}"/>
              </a:ext>
            </a:extLst>
          </p:cNvPr>
          <p:cNvSpPr>
            <a:spLocks noGrp="1"/>
          </p:cNvSpPr>
          <p:nvPr>
            <p:ph type="title"/>
          </p:nvPr>
        </p:nvSpPr>
        <p:spPr/>
        <p:txBody>
          <a:bodyPr/>
          <a:lstStyle/>
          <a:p>
            <a:r>
              <a:rPr kumimoji="1" lang="ja-JP" altLang="en-US" dirty="0"/>
              <a:t>操作変数法</a:t>
            </a:r>
          </a:p>
        </p:txBody>
      </p:sp>
      <p:sp>
        <p:nvSpPr>
          <p:cNvPr id="3" name="コンテンツ プレースホルダー 2">
            <a:extLst>
              <a:ext uri="{FF2B5EF4-FFF2-40B4-BE49-F238E27FC236}">
                <a16:creationId xmlns:a16="http://schemas.microsoft.com/office/drawing/2014/main" id="{7096EE60-D466-4125-8A11-4CB6A43C5697}"/>
              </a:ext>
            </a:extLst>
          </p:cNvPr>
          <p:cNvSpPr>
            <a:spLocks noGrp="1"/>
          </p:cNvSpPr>
          <p:nvPr>
            <p:ph idx="1"/>
          </p:nvPr>
        </p:nvSpPr>
        <p:spPr>
          <a:xfrm>
            <a:off x="295836" y="1995953"/>
            <a:ext cx="6284258" cy="3589057"/>
          </a:xfrm>
        </p:spPr>
        <p:txBody>
          <a:bodyPr>
            <a:normAutofit fontScale="92500" lnSpcReduction="20000"/>
          </a:bodyPr>
          <a:lstStyle/>
          <a:p>
            <a:r>
              <a:rPr kumimoji="1" lang="ja-JP" altLang="en-US" dirty="0"/>
              <a:t>「モデル」→「操作変数法」→「</a:t>
            </a:r>
            <a:r>
              <a:rPr kumimoji="1" lang="en-US" altLang="ja-JP" dirty="0"/>
              <a:t>2</a:t>
            </a:r>
            <a:r>
              <a:rPr kumimoji="1" lang="ja-JP" altLang="en-US" dirty="0"/>
              <a:t>段階最小二乗法」</a:t>
            </a:r>
            <a:endParaRPr kumimoji="1" lang="en-US" altLang="ja-JP" dirty="0"/>
          </a:p>
          <a:p>
            <a:r>
              <a:rPr lang="en-US" altLang="ja-JP" dirty="0">
                <a:solidFill>
                  <a:srgbClr val="FF0000"/>
                </a:solidFill>
              </a:rPr>
              <a:t>CP95=α+βGDP95+e</a:t>
            </a:r>
            <a:r>
              <a:rPr lang="ja-JP" altLang="en-US" dirty="0">
                <a:solidFill>
                  <a:srgbClr val="FF0000"/>
                </a:solidFill>
              </a:rPr>
              <a:t>　</a:t>
            </a:r>
            <a:endParaRPr lang="en-US" altLang="ja-JP" dirty="0">
              <a:solidFill>
                <a:srgbClr val="FF0000"/>
              </a:solidFill>
            </a:endParaRPr>
          </a:p>
          <a:p>
            <a:r>
              <a:rPr lang="ja-JP" altLang="en-US" dirty="0">
                <a:solidFill>
                  <a:srgbClr val="FF0000"/>
                </a:solidFill>
              </a:rPr>
              <a:t>操作変数　</a:t>
            </a:r>
            <a:r>
              <a:rPr lang="en-US" altLang="ja-JP" dirty="0">
                <a:solidFill>
                  <a:srgbClr val="FF0000"/>
                </a:solidFill>
              </a:rPr>
              <a:t>IPUB</a:t>
            </a:r>
          </a:p>
          <a:p>
            <a:r>
              <a:rPr lang="ja-JP" altLang="en-US" dirty="0"/>
              <a:t>変数</a:t>
            </a:r>
            <a:r>
              <a:rPr lang="en-US" altLang="ja-JP" dirty="0"/>
              <a:t>CP95</a:t>
            </a:r>
            <a:r>
              <a:rPr lang="ja-JP" altLang="en-US" dirty="0"/>
              <a:t>を選び、</a:t>
            </a:r>
            <a:r>
              <a:rPr lang="ja-JP" altLang="en-US" dirty="0">
                <a:solidFill>
                  <a:schemeClr val="accent1">
                    <a:lumMod val="50000"/>
                  </a:schemeClr>
                </a:solidFill>
              </a:rPr>
              <a:t>青い矢印</a:t>
            </a:r>
            <a:r>
              <a:rPr lang="ja-JP" altLang="en-US" dirty="0"/>
              <a:t>を押して従属変数（＝被説明変数）に</a:t>
            </a:r>
            <a:r>
              <a:rPr lang="en-US" altLang="ja-JP" dirty="0"/>
              <a:t>CP95</a:t>
            </a:r>
            <a:r>
              <a:rPr lang="ja-JP" altLang="en-US" dirty="0"/>
              <a:t>を入れる</a:t>
            </a:r>
            <a:endParaRPr lang="en-US" altLang="ja-JP" dirty="0"/>
          </a:p>
          <a:p>
            <a:r>
              <a:rPr lang="ja-JP" altLang="en-US" dirty="0"/>
              <a:t>変数</a:t>
            </a:r>
            <a:r>
              <a:rPr lang="en-US" altLang="ja-JP" dirty="0"/>
              <a:t>GDP95</a:t>
            </a:r>
            <a:r>
              <a:rPr lang="ja-JP" altLang="en-US" dirty="0"/>
              <a:t>を選び、</a:t>
            </a:r>
            <a:r>
              <a:rPr lang="ja-JP" altLang="en-US" dirty="0">
                <a:solidFill>
                  <a:schemeClr val="accent6">
                    <a:lumMod val="50000"/>
                  </a:schemeClr>
                </a:solidFill>
              </a:rPr>
              <a:t>上の緑の矢印</a:t>
            </a:r>
            <a:r>
              <a:rPr lang="ja-JP" altLang="en-US" dirty="0"/>
              <a:t>を押して説明変数を入れる。</a:t>
            </a:r>
            <a:endParaRPr lang="en-US" altLang="ja-JP" dirty="0"/>
          </a:p>
          <a:p>
            <a:r>
              <a:rPr lang="ja-JP" altLang="en-US" dirty="0"/>
              <a:t>変数</a:t>
            </a:r>
            <a:r>
              <a:rPr lang="en-US" altLang="ja-JP" dirty="0"/>
              <a:t>IPUB95 </a:t>
            </a:r>
            <a:r>
              <a:rPr lang="ja-JP" altLang="en-US" dirty="0"/>
              <a:t>を選び、</a:t>
            </a:r>
            <a:r>
              <a:rPr lang="ja-JP" altLang="en-US" dirty="0">
                <a:solidFill>
                  <a:schemeClr val="accent6">
                    <a:lumMod val="50000"/>
                  </a:schemeClr>
                </a:solidFill>
              </a:rPr>
              <a:t>下の緑の矢印</a:t>
            </a:r>
            <a:r>
              <a:rPr lang="ja-JP" altLang="en-US" dirty="0"/>
              <a:t>を押して操作変数を入れる。</a:t>
            </a:r>
            <a:endParaRPr lang="en-US" altLang="ja-JP" dirty="0"/>
          </a:p>
          <a:p>
            <a:pPr marL="0" indent="0">
              <a:buNone/>
            </a:pPr>
            <a:endParaRPr kumimoji="1" lang="en-US" altLang="ja-JP" dirty="0"/>
          </a:p>
        </p:txBody>
      </p:sp>
      <p:pic>
        <p:nvPicPr>
          <p:cNvPr id="7" name="図 6">
            <a:extLst>
              <a:ext uri="{FF2B5EF4-FFF2-40B4-BE49-F238E27FC236}">
                <a16:creationId xmlns:a16="http://schemas.microsoft.com/office/drawing/2014/main" id="{2263FCEF-590A-41B6-8145-CC27BB744C4E}"/>
              </a:ext>
            </a:extLst>
          </p:cNvPr>
          <p:cNvPicPr>
            <a:picLocks noChangeAspect="1"/>
          </p:cNvPicPr>
          <p:nvPr/>
        </p:nvPicPr>
        <p:blipFill>
          <a:blip r:embed="rId2"/>
          <a:stretch>
            <a:fillRect/>
          </a:stretch>
        </p:blipFill>
        <p:spPr>
          <a:xfrm>
            <a:off x="7159554" y="448235"/>
            <a:ext cx="4108000" cy="6140824"/>
          </a:xfrm>
          <a:prstGeom prst="rect">
            <a:avLst/>
          </a:prstGeom>
        </p:spPr>
      </p:pic>
    </p:spTree>
    <p:extLst>
      <p:ext uri="{BB962C8B-B14F-4D97-AF65-F5344CB8AC3E}">
        <p14:creationId xmlns:p14="http://schemas.microsoft.com/office/powerpoint/2010/main" val="3367569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773401-3386-4DD5-86CA-75052603558A}"/>
              </a:ext>
            </a:extLst>
          </p:cNvPr>
          <p:cNvSpPr>
            <a:spLocks noGrp="1"/>
          </p:cNvSpPr>
          <p:nvPr>
            <p:ph type="title"/>
          </p:nvPr>
        </p:nvSpPr>
        <p:spPr/>
        <p:txBody>
          <a:bodyPr/>
          <a:lstStyle/>
          <a:p>
            <a:r>
              <a:rPr kumimoji="1" lang="ja-JP" altLang="en-US" dirty="0"/>
              <a:t>出力結果（操作変数法）</a:t>
            </a:r>
          </a:p>
        </p:txBody>
      </p:sp>
      <p:pic>
        <p:nvPicPr>
          <p:cNvPr id="7" name="図 6">
            <a:extLst>
              <a:ext uri="{FF2B5EF4-FFF2-40B4-BE49-F238E27FC236}">
                <a16:creationId xmlns:a16="http://schemas.microsoft.com/office/drawing/2014/main" id="{164EE765-2F15-4172-9F9E-DB0CFB2077EB}"/>
              </a:ext>
            </a:extLst>
          </p:cNvPr>
          <p:cNvPicPr>
            <a:picLocks noChangeAspect="1"/>
          </p:cNvPicPr>
          <p:nvPr/>
        </p:nvPicPr>
        <p:blipFill>
          <a:blip r:embed="rId2"/>
          <a:stretch>
            <a:fillRect/>
          </a:stretch>
        </p:blipFill>
        <p:spPr>
          <a:xfrm>
            <a:off x="3270615" y="1595717"/>
            <a:ext cx="5441397" cy="4975692"/>
          </a:xfrm>
          <a:prstGeom prst="rect">
            <a:avLst/>
          </a:prstGeom>
        </p:spPr>
      </p:pic>
    </p:spTree>
    <p:extLst>
      <p:ext uri="{BB962C8B-B14F-4D97-AF65-F5344CB8AC3E}">
        <p14:creationId xmlns:p14="http://schemas.microsoft.com/office/powerpoint/2010/main" val="3789173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96ACA7-0758-4298-A2E0-641DBCEE4B95}"/>
              </a:ext>
            </a:extLst>
          </p:cNvPr>
          <p:cNvSpPr>
            <a:spLocks noGrp="1"/>
          </p:cNvSpPr>
          <p:nvPr>
            <p:ph type="title"/>
          </p:nvPr>
        </p:nvSpPr>
        <p:spPr/>
        <p:txBody>
          <a:bodyPr/>
          <a:lstStyle/>
          <a:p>
            <a:r>
              <a:rPr kumimoji="1" lang="ja-JP" altLang="en-US" dirty="0"/>
              <a:t>パネルデータ</a:t>
            </a:r>
          </a:p>
        </p:txBody>
      </p:sp>
      <p:pic>
        <p:nvPicPr>
          <p:cNvPr id="5" name="コンテンツ プレースホルダー 4">
            <a:extLst>
              <a:ext uri="{FF2B5EF4-FFF2-40B4-BE49-F238E27FC236}">
                <a16:creationId xmlns:a16="http://schemas.microsoft.com/office/drawing/2014/main" id="{8578B90F-D6E6-4FDA-A279-58D34AE89277}"/>
              </a:ext>
            </a:extLst>
          </p:cNvPr>
          <p:cNvPicPr>
            <a:picLocks noGrp="1" noChangeAspect="1"/>
          </p:cNvPicPr>
          <p:nvPr>
            <p:ph idx="1"/>
          </p:nvPr>
        </p:nvPicPr>
        <p:blipFill rotWithShape="1">
          <a:blip r:embed="rId2"/>
          <a:srcRect t="23048" r="50000" b="5702"/>
          <a:stretch/>
        </p:blipFill>
        <p:spPr>
          <a:xfrm>
            <a:off x="5589640" y="1353677"/>
            <a:ext cx="6243483" cy="5004554"/>
          </a:xfrm>
        </p:spPr>
      </p:pic>
      <p:sp>
        <p:nvSpPr>
          <p:cNvPr id="6" name="テキスト ボックス 5">
            <a:extLst>
              <a:ext uri="{FF2B5EF4-FFF2-40B4-BE49-F238E27FC236}">
                <a16:creationId xmlns:a16="http://schemas.microsoft.com/office/drawing/2014/main" id="{11C818F2-DCFC-4B27-B893-17AC5EF9FCF6}"/>
              </a:ext>
            </a:extLst>
          </p:cNvPr>
          <p:cNvSpPr txBox="1"/>
          <p:nvPr/>
        </p:nvSpPr>
        <p:spPr>
          <a:xfrm>
            <a:off x="1017639" y="1917290"/>
            <a:ext cx="4159045" cy="1938992"/>
          </a:xfrm>
          <a:prstGeom prst="rect">
            <a:avLst/>
          </a:prstGeom>
          <a:noFill/>
        </p:spPr>
        <p:txBody>
          <a:bodyPr wrap="square" rtlCol="0">
            <a:spAutoFit/>
          </a:bodyPr>
          <a:lstStyle/>
          <a:p>
            <a:r>
              <a:rPr lang="en-US" altLang="ja-JP" sz="2400" dirty="0"/>
              <a:t>1</a:t>
            </a:r>
            <a:r>
              <a:rPr lang="ja-JP" altLang="en-US" sz="2400" dirty="0"/>
              <a:t>列目の変数名を</a:t>
            </a:r>
            <a:r>
              <a:rPr lang="en-US" altLang="ja-JP" sz="2400" dirty="0"/>
              <a:t>id</a:t>
            </a:r>
            <a:r>
              <a:rPr lang="ja-JP" altLang="en-US" sz="2400" dirty="0"/>
              <a:t>として、クロスセクション（国、都市、個人など）番号をつける。</a:t>
            </a:r>
            <a:endParaRPr lang="en-US" altLang="ja-JP" sz="2400" dirty="0"/>
          </a:p>
          <a:p>
            <a:r>
              <a:rPr kumimoji="1" lang="en-US" altLang="ja-JP" sz="2400" dirty="0"/>
              <a:t>2</a:t>
            </a:r>
            <a:r>
              <a:rPr kumimoji="1" lang="ja-JP" altLang="en-US" sz="2400" dirty="0"/>
              <a:t>列目は時間の変数として、西暦を入力する。</a:t>
            </a:r>
          </a:p>
        </p:txBody>
      </p:sp>
    </p:spTree>
    <p:extLst>
      <p:ext uri="{BB962C8B-B14F-4D97-AF65-F5344CB8AC3E}">
        <p14:creationId xmlns:p14="http://schemas.microsoft.com/office/powerpoint/2010/main" val="1074673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BE30BF0-E7A6-4EED-A624-E2923C28F00B}"/>
              </a:ext>
            </a:extLst>
          </p:cNvPr>
          <p:cNvPicPr>
            <a:picLocks noChangeAspect="1"/>
          </p:cNvPicPr>
          <p:nvPr/>
        </p:nvPicPr>
        <p:blipFill>
          <a:blip r:embed="rId2"/>
          <a:stretch>
            <a:fillRect/>
          </a:stretch>
        </p:blipFill>
        <p:spPr>
          <a:xfrm>
            <a:off x="129791" y="495980"/>
            <a:ext cx="3962400" cy="1685925"/>
          </a:xfrm>
          <a:prstGeom prst="rect">
            <a:avLst/>
          </a:prstGeom>
        </p:spPr>
      </p:pic>
      <p:pic>
        <p:nvPicPr>
          <p:cNvPr id="5" name="図 4">
            <a:extLst>
              <a:ext uri="{FF2B5EF4-FFF2-40B4-BE49-F238E27FC236}">
                <a16:creationId xmlns:a16="http://schemas.microsoft.com/office/drawing/2014/main" id="{4F8DEF7A-9CCB-493F-9096-ECA45B97F88F}"/>
              </a:ext>
            </a:extLst>
          </p:cNvPr>
          <p:cNvPicPr>
            <a:picLocks noChangeAspect="1"/>
          </p:cNvPicPr>
          <p:nvPr/>
        </p:nvPicPr>
        <p:blipFill>
          <a:blip r:embed="rId3"/>
          <a:stretch>
            <a:fillRect/>
          </a:stretch>
        </p:blipFill>
        <p:spPr>
          <a:xfrm>
            <a:off x="4653433" y="495980"/>
            <a:ext cx="2457450" cy="2286000"/>
          </a:xfrm>
          <a:prstGeom prst="rect">
            <a:avLst/>
          </a:prstGeom>
        </p:spPr>
      </p:pic>
      <p:pic>
        <p:nvPicPr>
          <p:cNvPr id="7" name="図 6">
            <a:extLst>
              <a:ext uri="{FF2B5EF4-FFF2-40B4-BE49-F238E27FC236}">
                <a16:creationId xmlns:a16="http://schemas.microsoft.com/office/drawing/2014/main" id="{AA807588-C63F-44E2-A1D3-DC19115B4F53}"/>
              </a:ext>
            </a:extLst>
          </p:cNvPr>
          <p:cNvPicPr>
            <a:picLocks noChangeAspect="1"/>
          </p:cNvPicPr>
          <p:nvPr/>
        </p:nvPicPr>
        <p:blipFill>
          <a:blip r:embed="rId4"/>
          <a:stretch>
            <a:fillRect/>
          </a:stretch>
        </p:blipFill>
        <p:spPr>
          <a:xfrm>
            <a:off x="7614034" y="495980"/>
            <a:ext cx="4448175" cy="2286000"/>
          </a:xfrm>
          <a:prstGeom prst="rect">
            <a:avLst/>
          </a:prstGeom>
        </p:spPr>
      </p:pic>
      <p:pic>
        <p:nvPicPr>
          <p:cNvPr id="9" name="図 8">
            <a:extLst>
              <a:ext uri="{FF2B5EF4-FFF2-40B4-BE49-F238E27FC236}">
                <a16:creationId xmlns:a16="http://schemas.microsoft.com/office/drawing/2014/main" id="{8FCA6407-7D0D-41F8-9EF3-FAF0AEAA1633}"/>
              </a:ext>
            </a:extLst>
          </p:cNvPr>
          <p:cNvPicPr>
            <a:picLocks noChangeAspect="1"/>
          </p:cNvPicPr>
          <p:nvPr/>
        </p:nvPicPr>
        <p:blipFill>
          <a:blip r:embed="rId5"/>
          <a:stretch>
            <a:fillRect/>
          </a:stretch>
        </p:blipFill>
        <p:spPr>
          <a:xfrm>
            <a:off x="205991" y="3533096"/>
            <a:ext cx="3810000" cy="2286000"/>
          </a:xfrm>
          <a:prstGeom prst="rect">
            <a:avLst/>
          </a:prstGeom>
        </p:spPr>
      </p:pic>
      <p:pic>
        <p:nvPicPr>
          <p:cNvPr id="11" name="図 10">
            <a:extLst>
              <a:ext uri="{FF2B5EF4-FFF2-40B4-BE49-F238E27FC236}">
                <a16:creationId xmlns:a16="http://schemas.microsoft.com/office/drawing/2014/main" id="{FAF78A59-D88A-4303-91AD-1962EE088F51}"/>
              </a:ext>
            </a:extLst>
          </p:cNvPr>
          <p:cNvPicPr>
            <a:picLocks noChangeAspect="1"/>
          </p:cNvPicPr>
          <p:nvPr/>
        </p:nvPicPr>
        <p:blipFill>
          <a:blip r:embed="rId6"/>
          <a:stretch>
            <a:fillRect/>
          </a:stretch>
        </p:blipFill>
        <p:spPr>
          <a:xfrm>
            <a:off x="4452257" y="3533096"/>
            <a:ext cx="3810000" cy="2286000"/>
          </a:xfrm>
          <a:prstGeom prst="rect">
            <a:avLst/>
          </a:prstGeom>
        </p:spPr>
      </p:pic>
      <p:pic>
        <p:nvPicPr>
          <p:cNvPr id="13" name="図 12">
            <a:extLst>
              <a:ext uri="{FF2B5EF4-FFF2-40B4-BE49-F238E27FC236}">
                <a16:creationId xmlns:a16="http://schemas.microsoft.com/office/drawing/2014/main" id="{9F54967C-78D2-4591-BE4D-2758147FAC62}"/>
              </a:ext>
            </a:extLst>
          </p:cNvPr>
          <p:cNvPicPr>
            <a:picLocks noChangeAspect="1"/>
          </p:cNvPicPr>
          <p:nvPr/>
        </p:nvPicPr>
        <p:blipFill>
          <a:blip r:embed="rId7"/>
          <a:stretch>
            <a:fillRect/>
          </a:stretch>
        </p:blipFill>
        <p:spPr>
          <a:xfrm>
            <a:off x="8847211" y="3533095"/>
            <a:ext cx="2888688" cy="2179808"/>
          </a:xfrm>
          <a:prstGeom prst="rect">
            <a:avLst/>
          </a:prstGeom>
        </p:spPr>
      </p:pic>
      <p:sp>
        <p:nvSpPr>
          <p:cNvPr id="14" name="矢印: 右 13">
            <a:extLst>
              <a:ext uri="{FF2B5EF4-FFF2-40B4-BE49-F238E27FC236}">
                <a16:creationId xmlns:a16="http://schemas.microsoft.com/office/drawing/2014/main" id="{9B4A663F-95EB-4EDC-BDC7-B0ED6787F6A5}"/>
              </a:ext>
            </a:extLst>
          </p:cNvPr>
          <p:cNvSpPr/>
          <p:nvPr/>
        </p:nvSpPr>
        <p:spPr>
          <a:xfrm>
            <a:off x="4240404" y="1527349"/>
            <a:ext cx="211853" cy="180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8B9F6083-D775-4B98-86E2-472CEF2723B3}"/>
              </a:ext>
            </a:extLst>
          </p:cNvPr>
          <p:cNvSpPr/>
          <p:nvPr/>
        </p:nvSpPr>
        <p:spPr>
          <a:xfrm>
            <a:off x="7312059" y="1527349"/>
            <a:ext cx="182435" cy="180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a:extLst>
              <a:ext uri="{FF2B5EF4-FFF2-40B4-BE49-F238E27FC236}">
                <a16:creationId xmlns:a16="http://schemas.microsoft.com/office/drawing/2014/main" id="{F3FB1A52-D59C-46CD-B8E3-D7032B3CC1E3}"/>
              </a:ext>
            </a:extLst>
          </p:cNvPr>
          <p:cNvCxnSpPr/>
          <p:nvPr/>
        </p:nvCxnSpPr>
        <p:spPr>
          <a:xfrm flipH="1">
            <a:off x="3046319" y="2949388"/>
            <a:ext cx="4833657" cy="479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矢印: 右 17">
            <a:extLst>
              <a:ext uri="{FF2B5EF4-FFF2-40B4-BE49-F238E27FC236}">
                <a16:creationId xmlns:a16="http://schemas.microsoft.com/office/drawing/2014/main" id="{DAAC50DA-6F79-4C05-8DB2-AE70A886FFF1}"/>
              </a:ext>
            </a:extLst>
          </p:cNvPr>
          <p:cNvSpPr/>
          <p:nvPr/>
        </p:nvSpPr>
        <p:spPr>
          <a:xfrm>
            <a:off x="4159624" y="4509247"/>
            <a:ext cx="215152" cy="2420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1EA164BD-F3BF-4362-897F-864487F0EE99}"/>
              </a:ext>
            </a:extLst>
          </p:cNvPr>
          <p:cNvSpPr/>
          <p:nvPr/>
        </p:nvSpPr>
        <p:spPr>
          <a:xfrm>
            <a:off x="8399929" y="4509247"/>
            <a:ext cx="298594" cy="2420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3114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AE8ED6-0BAD-4471-AE61-7F35C2893B8A}"/>
              </a:ext>
            </a:extLst>
          </p:cNvPr>
          <p:cNvSpPr>
            <a:spLocks noGrp="1"/>
          </p:cNvSpPr>
          <p:nvPr>
            <p:ph type="title"/>
          </p:nvPr>
        </p:nvSpPr>
        <p:spPr/>
        <p:txBody>
          <a:bodyPr/>
          <a:lstStyle/>
          <a:p>
            <a:r>
              <a:rPr lang="en-US" altLang="ja-JP" dirty="0" err="1"/>
              <a:t>Gretl</a:t>
            </a:r>
            <a:r>
              <a:rPr lang="ja-JP" altLang="en-US" dirty="0"/>
              <a:t>の起動画面</a:t>
            </a:r>
            <a:endParaRPr kumimoji="1" lang="ja-JP" altLang="en-US" dirty="0"/>
          </a:p>
        </p:txBody>
      </p:sp>
      <p:pic>
        <p:nvPicPr>
          <p:cNvPr id="5" name="コンテンツ プレースホルダー 4">
            <a:extLst>
              <a:ext uri="{FF2B5EF4-FFF2-40B4-BE49-F238E27FC236}">
                <a16:creationId xmlns:a16="http://schemas.microsoft.com/office/drawing/2014/main" id="{F2B7F8A4-7A60-406C-87B5-EC190BA033EF}"/>
              </a:ext>
            </a:extLst>
          </p:cNvPr>
          <p:cNvPicPr>
            <a:picLocks noGrp="1" noChangeAspect="1"/>
          </p:cNvPicPr>
          <p:nvPr>
            <p:ph idx="1"/>
          </p:nvPr>
        </p:nvPicPr>
        <p:blipFill rotWithShape="1">
          <a:blip r:embed="rId4"/>
          <a:srcRect l="31829" t="26396" r="30756" b="22949"/>
          <a:stretch/>
        </p:blipFill>
        <p:spPr>
          <a:xfrm>
            <a:off x="3680058" y="2011680"/>
            <a:ext cx="5265019" cy="4009588"/>
          </a:xfrm>
        </p:spPr>
      </p:pic>
      <p:sp>
        <p:nvSpPr>
          <p:cNvPr id="6" name="テキスト ボックス 5">
            <a:extLst>
              <a:ext uri="{FF2B5EF4-FFF2-40B4-BE49-F238E27FC236}">
                <a16:creationId xmlns:a16="http://schemas.microsoft.com/office/drawing/2014/main" id="{CD52A75A-7ED5-4E21-8FA2-DDA3AA0EA485}"/>
              </a:ext>
            </a:extLst>
          </p:cNvPr>
          <p:cNvSpPr txBox="1"/>
          <p:nvPr/>
        </p:nvSpPr>
        <p:spPr>
          <a:xfrm>
            <a:off x="3975233" y="3012708"/>
            <a:ext cx="3455470" cy="646331"/>
          </a:xfrm>
          <a:prstGeom prst="rect">
            <a:avLst/>
          </a:prstGeom>
          <a:solidFill>
            <a:schemeClr val="accent6">
              <a:lumMod val="40000"/>
              <a:lumOff val="60000"/>
            </a:schemeClr>
          </a:solidFill>
        </p:spPr>
        <p:txBody>
          <a:bodyPr wrap="square" rtlCol="0">
            <a:spAutoFit/>
          </a:bodyPr>
          <a:lstStyle/>
          <a:p>
            <a:r>
              <a:rPr kumimoji="1" lang="ja-JP" altLang="en-US" dirty="0"/>
              <a:t>エクセルから変数を読み込むと、ここに変数名が現れる。</a:t>
            </a:r>
          </a:p>
        </p:txBody>
      </p:sp>
      <p:sp>
        <p:nvSpPr>
          <p:cNvPr id="7" name="テキスト ボックス 6">
            <a:extLst>
              <a:ext uri="{FF2B5EF4-FFF2-40B4-BE49-F238E27FC236}">
                <a16:creationId xmlns:a16="http://schemas.microsoft.com/office/drawing/2014/main" id="{DE30C042-0F1A-4BB6-BC7E-C0153E5AD4ED}"/>
              </a:ext>
            </a:extLst>
          </p:cNvPr>
          <p:cNvSpPr txBox="1"/>
          <p:nvPr/>
        </p:nvSpPr>
        <p:spPr>
          <a:xfrm>
            <a:off x="385010" y="2011680"/>
            <a:ext cx="2849078" cy="1477328"/>
          </a:xfrm>
          <a:prstGeom prst="rect">
            <a:avLst/>
          </a:prstGeom>
          <a:noFill/>
        </p:spPr>
        <p:txBody>
          <a:bodyPr wrap="square" rtlCol="0">
            <a:spAutoFit/>
          </a:bodyPr>
          <a:lstStyle/>
          <a:p>
            <a:r>
              <a:rPr kumimoji="1" lang="ja-JP" altLang="en-US" dirty="0"/>
              <a:t>変数はエクセルであらかじめ作っておき、そのファイルを読み込む。</a:t>
            </a:r>
            <a:endParaRPr kumimoji="1" lang="en-US" altLang="ja-JP" dirty="0"/>
          </a:p>
          <a:p>
            <a:endParaRPr kumimoji="1" lang="en-US" altLang="ja-JP" dirty="0"/>
          </a:p>
          <a:p>
            <a:r>
              <a:rPr lang="ja-JP" altLang="en-US" dirty="0"/>
              <a:t>ファイル→データを開く</a:t>
            </a:r>
            <a:endParaRPr kumimoji="1" lang="ja-JP" altLang="en-US" dirty="0"/>
          </a:p>
        </p:txBody>
      </p:sp>
      <p:cxnSp>
        <p:nvCxnSpPr>
          <p:cNvPr id="9" name="直線矢印コネクタ 8">
            <a:extLst>
              <a:ext uri="{FF2B5EF4-FFF2-40B4-BE49-F238E27FC236}">
                <a16:creationId xmlns:a16="http://schemas.microsoft.com/office/drawing/2014/main" id="{E71B72A3-FF8F-4F1F-AFE9-722F1555FD7C}"/>
              </a:ext>
            </a:extLst>
          </p:cNvPr>
          <p:cNvCxnSpPr>
            <a:cxnSpLocks/>
          </p:cNvCxnSpPr>
          <p:nvPr/>
        </p:nvCxnSpPr>
        <p:spPr>
          <a:xfrm>
            <a:off x="3234088" y="2464067"/>
            <a:ext cx="22940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13C70DB6-521D-4453-A9D8-496C245F92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2863715"/>
      </p:ext>
    </p:extLst>
  </p:cSld>
  <p:clrMapOvr>
    <a:masterClrMapping/>
  </p:clrMapOvr>
  <mc:AlternateContent xmlns:mc="http://schemas.openxmlformats.org/markup-compatibility/2006" xmlns:p14="http://schemas.microsoft.com/office/powerpoint/2010/main">
    <mc:Choice Requires="p14">
      <p:transition spd="slow" p14:dur="2000" advTm="32493"/>
    </mc:Choice>
    <mc:Fallback xmlns="">
      <p:transition spd="slow" advTm="32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8BA485B7-E012-4132-9CBC-989E5ABD8CB9}"/>
              </a:ext>
            </a:extLst>
          </p:cNvPr>
          <p:cNvPicPr>
            <a:picLocks noGrp="1" noChangeAspect="1"/>
          </p:cNvPicPr>
          <p:nvPr>
            <p:ph idx="1"/>
          </p:nvPr>
        </p:nvPicPr>
        <p:blipFill rotWithShape="1">
          <a:blip r:embed="rId4"/>
          <a:srcRect l="1" t="303" r="74841" b="22799"/>
          <a:stretch/>
        </p:blipFill>
        <p:spPr>
          <a:xfrm>
            <a:off x="4958779" y="896471"/>
            <a:ext cx="3118286" cy="5457801"/>
          </a:xfrm>
        </p:spPr>
      </p:pic>
      <p:sp>
        <p:nvSpPr>
          <p:cNvPr id="2" name="タイトル 1">
            <a:extLst>
              <a:ext uri="{FF2B5EF4-FFF2-40B4-BE49-F238E27FC236}">
                <a16:creationId xmlns:a16="http://schemas.microsoft.com/office/drawing/2014/main" id="{84056362-9348-4459-A2E4-23E2E6393497}"/>
              </a:ext>
            </a:extLst>
          </p:cNvPr>
          <p:cNvSpPr>
            <a:spLocks noGrp="1"/>
          </p:cNvSpPr>
          <p:nvPr>
            <p:ph type="title"/>
          </p:nvPr>
        </p:nvSpPr>
        <p:spPr>
          <a:xfrm>
            <a:off x="416860" y="418355"/>
            <a:ext cx="4403334" cy="1325563"/>
          </a:xfrm>
        </p:spPr>
        <p:txBody>
          <a:bodyPr>
            <a:normAutofit fontScale="90000"/>
          </a:bodyPr>
          <a:lstStyle/>
          <a:p>
            <a:r>
              <a:rPr kumimoji="1" lang="ja-JP" altLang="en-US" dirty="0"/>
              <a:t>エクセル</a:t>
            </a:r>
            <a:r>
              <a:rPr lang="ja-JP" altLang="en-US" dirty="0"/>
              <a:t>ファイルでデータを作成する</a:t>
            </a:r>
            <a:endParaRPr kumimoji="1" lang="ja-JP" altLang="en-US" dirty="0"/>
          </a:p>
        </p:txBody>
      </p:sp>
      <p:cxnSp>
        <p:nvCxnSpPr>
          <p:cNvPr id="7" name="直線矢印コネクタ 6">
            <a:extLst>
              <a:ext uri="{FF2B5EF4-FFF2-40B4-BE49-F238E27FC236}">
                <a16:creationId xmlns:a16="http://schemas.microsoft.com/office/drawing/2014/main" id="{0D423725-0891-49D4-8CAA-24FD3C189574}"/>
              </a:ext>
            </a:extLst>
          </p:cNvPr>
          <p:cNvCxnSpPr>
            <a:cxnSpLocks/>
          </p:cNvCxnSpPr>
          <p:nvPr/>
        </p:nvCxnSpPr>
        <p:spPr>
          <a:xfrm flipV="1">
            <a:off x="3411003" y="4679304"/>
            <a:ext cx="1917795"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2083D85-5EF7-4FD3-ACA4-9A32AF508205}"/>
              </a:ext>
            </a:extLst>
          </p:cNvPr>
          <p:cNvSpPr txBox="1"/>
          <p:nvPr/>
        </p:nvSpPr>
        <p:spPr>
          <a:xfrm>
            <a:off x="416861" y="4079140"/>
            <a:ext cx="2971690" cy="1323439"/>
          </a:xfrm>
          <a:prstGeom prst="rect">
            <a:avLst/>
          </a:prstGeom>
          <a:noFill/>
        </p:spPr>
        <p:txBody>
          <a:bodyPr wrap="square" rtlCol="0">
            <a:spAutoFit/>
          </a:bodyPr>
          <a:lstStyle/>
          <a:p>
            <a:r>
              <a:rPr lang="ja-JP" altLang="en-US" sz="2000" dirty="0"/>
              <a:t>④</a:t>
            </a:r>
            <a:r>
              <a:rPr kumimoji="1" lang="ja-JP" altLang="en-US" sz="2000" dirty="0"/>
              <a:t>一列目は時系列データでは時点を、クロスセクションデータでは個体番号</a:t>
            </a:r>
          </a:p>
        </p:txBody>
      </p:sp>
      <p:cxnSp>
        <p:nvCxnSpPr>
          <p:cNvPr id="11" name="直線矢印コネクタ 10">
            <a:extLst>
              <a:ext uri="{FF2B5EF4-FFF2-40B4-BE49-F238E27FC236}">
                <a16:creationId xmlns:a16="http://schemas.microsoft.com/office/drawing/2014/main" id="{B85E5FA7-7353-45D4-A257-286C15292C24}"/>
              </a:ext>
            </a:extLst>
          </p:cNvPr>
          <p:cNvCxnSpPr>
            <a:cxnSpLocks/>
          </p:cNvCxnSpPr>
          <p:nvPr/>
        </p:nvCxnSpPr>
        <p:spPr>
          <a:xfrm flipH="1">
            <a:off x="7782527" y="1878760"/>
            <a:ext cx="1667435" cy="968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7255F51D-3234-45AF-A6CF-6B178F271DB5}"/>
              </a:ext>
            </a:extLst>
          </p:cNvPr>
          <p:cNvSpPr txBox="1"/>
          <p:nvPr/>
        </p:nvSpPr>
        <p:spPr>
          <a:xfrm>
            <a:off x="8731624" y="896471"/>
            <a:ext cx="2770094" cy="400110"/>
          </a:xfrm>
          <a:prstGeom prst="rect">
            <a:avLst/>
          </a:prstGeom>
          <a:noFill/>
        </p:spPr>
        <p:txBody>
          <a:bodyPr wrap="square" rtlCol="0">
            <a:spAutoFit/>
          </a:bodyPr>
          <a:lstStyle/>
          <a:p>
            <a:r>
              <a:rPr kumimoji="1" lang="ja-JP" altLang="en-US" sz="2000" dirty="0"/>
              <a:t>①変数名はローマ字</a:t>
            </a:r>
          </a:p>
        </p:txBody>
      </p:sp>
      <p:cxnSp>
        <p:nvCxnSpPr>
          <p:cNvPr id="15" name="直線矢印コネクタ 14">
            <a:extLst>
              <a:ext uri="{FF2B5EF4-FFF2-40B4-BE49-F238E27FC236}">
                <a16:creationId xmlns:a16="http://schemas.microsoft.com/office/drawing/2014/main" id="{0E2C9A85-D17D-4BEC-9B40-27613171B6A0}"/>
              </a:ext>
            </a:extLst>
          </p:cNvPr>
          <p:cNvCxnSpPr>
            <a:cxnSpLocks/>
          </p:cNvCxnSpPr>
          <p:nvPr/>
        </p:nvCxnSpPr>
        <p:spPr>
          <a:xfrm>
            <a:off x="4014673" y="2811089"/>
            <a:ext cx="1314125" cy="229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6F37587-149F-44DC-8A75-018A735C35A6}"/>
              </a:ext>
            </a:extLst>
          </p:cNvPr>
          <p:cNvSpPr txBox="1"/>
          <p:nvPr/>
        </p:nvSpPr>
        <p:spPr>
          <a:xfrm>
            <a:off x="1828800" y="2322656"/>
            <a:ext cx="2393576" cy="400110"/>
          </a:xfrm>
          <a:prstGeom prst="rect">
            <a:avLst/>
          </a:prstGeom>
          <a:noFill/>
        </p:spPr>
        <p:txBody>
          <a:bodyPr wrap="square" rtlCol="0">
            <a:spAutoFit/>
          </a:bodyPr>
          <a:lstStyle/>
          <a:p>
            <a:r>
              <a:rPr kumimoji="1" lang="ja-JP" altLang="en-US" sz="2000" dirty="0"/>
              <a:t>②一行一列は空白</a:t>
            </a:r>
          </a:p>
        </p:txBody>
      </p:sp>
      <p:sp>
        <p:nvSpPr>
          <p:cNvPr id="18" name="正方形/長方形 17">
            <a:extLst>
              <a:ext uri="{FF2B5EF4-FFF2-40B4-BE49-F238E27FC236}">
                <a16:creationId xmlns:a16="http://schemas.microsoft.com/office/drawing/2014/main" id="{2AE3FDC4-F0A7-40F4-B24A-E0A0699BDC62}"/>
              </a:ext>
            </a:extLst>
          </p:cNvPr>
          <p:cNvSpPr/>
          <p:nvPr/>
        </p:nvSpPr>
        <p:spPr>
          <a:xfrm>
            <a:off x="8426824" y="3962872"/>
            <a:ext cx="3482788" cy="2246769"/>
          </a:xfrm>
          <a:prstGeom prst="rect">
            <a:avLst/>
          </a:prstGeom>
        </p:spPr>
        <p:txBody>
          <a:bodyPr wrap="square">
            <a:spAutoFit/>
          </a:bodyPr>
          <a:lstStyle/>
          <a:p>
            <a:r>
              <a:rPr lang="ja-JP" altLang="en-US" sz="2000" dirty="0"/>
              <a:t>⑤変数名とデータ</a:t>
            </a:r>
            <a:r>
              <a:rPr lang="en-US" altLang="ja-JP" sz="2000" dirty="0"/>
              <a:t>(</a:t>
            </a:r>
            <a:r>
              <a:rPr lang="ja-JP" altLang="en-US" sz="2000" dirty="0"/>
              <a:t>数値</a:t>
            </a:r>
            <a:r>
              <a:rPr lang="en-US" altLang="ja-JP" sz="2000" dirty="0"/>
              <a:t>)</a:t>
            </a:r>
            <a:r>
              <a:rPr lang="ja-JP" altLang="en-US" sz="2000" dirty="0"/>
              <a:t>以外は書き入れないこと</a:t>
            </a:r>
            <a:endParaRPr lang="en-US" altLang="ja-JP" sz="2000" dirty="0"/>
          </a:p>
          <a:p>
            <a:endParaRPr lang="en-US" altLang="ja-JP" sz="2000" dirty="0"/>
          </a:p>
          <a:p>
            <a:r>
              <a:rPr lang="ja-JP" altLang="en-US" sz="2000" dirty="0"/>
              <a:t>⑥ </a:t>
            </a:r>
            <a:r>
              <a:rPr lang="en-US" altLang="ja-JP" sz="2000" dirty="0"/>
              <a:t>(</a:t>
            </a:r>
            <a:r>
              <a:rPr lang="en-US" altLang="ja-JP" sz="2000" dirty="0" err="1"/>
              <a:t>gretl</a:t>
            </a:r>
            <a:r>
              <a:rPr lang="ja-JP" altLang="en-US" sz="2000" dirty="0"/>
              <a:t>の古いバージョンによっては読み込めないので</a:t>
            </a:r>
            <a:r>
              <a:rPr lang="en-US" altLang="ja-JP" sz="2000" dirty="0"/>
              <a:t>)</a:t>
            </a:r>
            <a:r>
              <a:rPr lang="ja-JP" altLang="en-US" sz="2000" dirty="0"/>
              <a:t>パーセント表記ではなく小数表記とすること</a:t>
            </a:r>
          </a:p>
        </p:txBody>
      </p:sp>
      <p:sp>
        <p:nvSpPr>
          <p:cNvPr id="20" name="楕円 19">
            <a:extLst>
              <a:ext uri="{FF2B5EF4-FFF2-40B4-BE49-F238E27FC236}">
                <a16:creationId xmlns:a16="http://schemas.microsoft.com/office/drawing/2014/main" id="{720F2C6B-E2A8-44B6-9A7C-DD73B0EE1DFE}"/>
              </a:ext>
            </a:extLst>
          </p:cNvPr>
          <p:cNvSpPr/>
          <p:nvPr/>
        </p:nvSpPr>
        <p:spPr>
          <a:xfrm>
            <a:off x="5698817" y="2811089"/>
            <a:ext cx="1828800" cy="4419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92DEE131-670E-4D1B-BD9E-67440BA71A01}"/>
              </a:ext>
            </a:extLst>
          </p:cNvPr>
          <p:cNvSpPr/>
          <p:nvPr/>
        </p:nvSpPr>
        <p:spPr>
          <a:xfrm>
            <a:off x="5241534" y="3167441"/>
            <a:ext cx="524287" cy="3136794"/>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4C4238F-3937-4334-9A27-421B866D112F}"/>
              </a:ext>
            </a:extLst>
          </p:cNvPr>
          <p:cNvSpPr txBox="1"/>
          <p:nvPr/>
        </p:nvSpPr>
        <p:spPr>
          <a:xfrm>
            <a:off x="537882" y="3040198"/>
            <a:ext cx="3476791" cy="707886"/>
          </a:xfrm>
          <a:prstGeom prst="rect">
            <a:avLst/>
          </a:prstGeom>
          <a:noFill/>
          <a:ln>
            <a:solidFill>
              <a:srgbClr val="FF0000"/>
            </a:solidFill>
          </a:ln>
        </p:spPr>
        <p:txBody>
          <a:bodyPr wrap="square" rtlCol="0">
            <a:spAutoFit/>
          </a:bodyPr>
          <a:lstStyle/>
          <a:p>
            <a:r>
              <a:rPr lang="ja-JP" altLang="en-US" sz="2000" dirty="0"/>
              <a:t>③</a:t>
            </a:r>
            <a:r>
              <a:rPr kumimoji="1" lang="ja-JP" altLang="en-US" sz="2000" dirty="0"/>
              <a:t>データの初期（ここでは</a:t>
            </a:r>
            <a:r>
              <a:rPr kumimoji="1" lang="en-US" altLang="ja-JP" sz="2000" dirty="0"/>
              <a:t>1980</a:t>
            </a:r>
            <a:r>
              <a:rPr kumimoji="1" lang="ja-JP" altLang="en-US" sz="2000" dirty="0"/>
              <a:t>年）はメモしておく</a:t>
            </a:r>
          </a:p>
        </p:txBody>
      </p:sp>
      <p:cxnSp>
        <p:nvCxnSpPr>
          <p:cNvPr id="6" name="直線矢印コネクタ 5">
            <a:extLst>
              <a:ext uri="{FF2B5EF4-FFF2-40B4-BE49-F238E27FC236}">
                <a16:creationId xmlns:a16="http://schemas.microsoft.com/office/drawing/2014/main" id="{AE1A75B9-052D-4E82-8F0C-46912D0B173D}"/>
              </a:ext>
            </a:extLst>
          </p:cNvPr>
          <p:cNvCxnSpPr/>
          <p:nvPr/>
        </p:nvCxnSpPr>
        <p:spPr>
          <a:xfrm>
            <a:off x="4222376" y="3317197"/>
            <a:ext cx="84268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a:extLst>
              <a:ext uri="{FF2B5EF4-FFF2-40B4-BE49-F238E27FC236}">
                <a16:creationId xmlns:a16="http://schemas.microsoft.com/office/drawing/2014/main" id="{494BD01A-4A4A-4BA4-ACE4-19DA0190B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8357937"/>
      </p:ext>
    </p:extLst>
  </p:cSld>
  <p:clrMapOvr>
    <a:masterClrMapping/>
  </p:clrMapOvr>
  <mc:AlternateContent xmlns:mc="http://schemas.openxmlformats.org/markup-compatibility/2006" xmlns:p14="http://schemas.microsoft.com/office/powerpoint/2010/main">
    <mc:Choice Requires="p14">
      <p:transition spd="slow" p14:dur="2000" advTm="107606"/>
    </mc:Choice>
    <mc:Fallback xmlns="">
      <p:transition spd="slow" advTm="10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4DD74-2293-4F4C-A2E8-47D191602B79}"/>
              </a:ext>
            </a:extLst>
          </p:cNvPr>
          <p:cNvSpPr>
            <a:spLocks noGrp="1"/>
          </p:cNvSpPr>
          <p:nvPr>
            <p:ph type="title"/>
          </p:nvPr>
        </p:nvSpPr>
        <p:spPr/>
        <p:txBody>
          <a:bodyPr/>
          <a:lstStyle/>
          <a:p>
            <a:r>
              <a:rPr lang="ja-JP" altLang="en-US" dirty="0"/>
              <a:t>エクセル</a:t>
            </a:r>
            <a:r>
              <a:rPr kumimoji="1" lang="ja-JP" altLang="en-US" dirty="0"/>
              <a:t>ファイルを</a:t>
            </a:r>
            <a:r>
              <a:rPr kumimoji="1" lang="en-US" altLang="ja-JP" dirty="0" err="1"/>
              <a:t>gretl</a:t>
            </a:r>
            <a:r>
              <a:rPr kumimoji="1" lang="ja-JP" altLang="en-US" dirty="0"/>
              <a:t>で開く</a:t>
            </a:r>
          </a:p>
        </p:txBody>
      </p:sp>
      <p:sp>
        <p:nvSpPr>
          <p:cNvPr id="5" name="コンテンツ プレースホルダー 4">
            <a:extLst>
              <a:ext uri="{FF2B5EF4-FFF2-40B4-BE49-F238E27FC236}">
                <a16:creationId xmlns:a16="http://schemas.microsoft.com/office/drawing/2014/main" id="{7D072AE2-4397-454C-A7D0-22EBC119D4A6}"/>
              </a:ext>
            </a:extLst>
          </p:cNvPr>
          <p:cNvSpPr>
            <a:spLocks noGrp="1"/>
          </p:cNvSpPr>
          <p:nvPr>
            <p:ph idx="1"/>
          </p:nvPr>
        </p:nvSpPr>
        <p:spPr/>
        <p:txBody>
          <a:bodyPr/>
          <a:lstStyle/>
          <a:p>
            <a:r>
              <a:rPr lang="ja-JP" altLang="en-US" dirty="0"/>
              <a:t>ファイル→データを開く→ユーザーファイル</a:t>
            </a:r>
            <a:endParaRPr lang="en-US" altLang="ja-JP" dirty="0"/>
          </a:p>
        </p:txBody>
      </p:sp>
      <p:pic>
        <p:nvPicPr>
          <p:cNvPr id="7" name="図 6">
            <a:extLst>
              <a:ext uri="{FF2B5EF4-FFF2-40B4-BE49-F238E27FC236}">
                <a16:creationId xmlns:a16="http://schemas.microsoft.com/office/drawing/2014/main" id="{BC639B85-C4A9-435C-A2F6-E06A43E286B3}"/>
              </a:ext>
            </a:extLst>
          </p:cNvPr>
          <p:cNvPicPr>
            <a:picLocks noChangeAspect="1"/>
          </p:cNvPicPr>
          <p:nvPr/>
        </p:nvPicPr>
        <p:blipFill rotWithShape="1">
          <a:blip r:embed="rId4"/>
          <a:srcRect l="28943" t="24653" r="28942" b="20147"/>
          <a:stretch/>
        </p:blipFill>
        <p:spPr>
          <a:xfrm>
            <a:off x="7104988" y="2661523"/>
            <a:ext cx="4248812" cy="3132520"/>
          </a:xfrm>
          <a:prstGeom prst="rect">
            <a:avLst/>
          </a:prstGeom>
        </p:spPr>
      </p:pic>
      <p:pic>
        <p:nvPicPr>
          <p:cNvPr id="3" name="オーディオ 2">
            <a:hlinkClick r:id="" action="ppaction://media"/>
            <a:extLst>
              <a:ext uri="{FF2B5EF4-FFF2-40B4-BE49-F238E27FC236}">
                <a16:creationId xmlns:a16="http://schemas.microsoft.com/office/drawing/2014/main" id="{690C27F8-4E2E-408D-B764-DEB168CF8F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6902615"/>
      </p:ext>
    </p:extLst>
  </p:cSld>
  <p:clrMapOvr>
    <a:masterClrMapping/>
  </p:clrMapOvr>
  <mc:AlternateContent xmlns:mc="http://schemas.openxmlformats.org/markup-compatibility/2006" xmlns:p14="http://schemas.microsoft.com/office/powerpoint/2010/main">
    <mc:Choice Requires="p14">
      <p:transition spd="slow" p14:dur="2000" advTm="19188"/>
    </mc:Choice>
    <mc:Fallback xmlns="">
      <p:transition spd="slow" advTm="19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E38CB0-D441-4D49-ACE1-B1334B93CC4E}"/>
              </a:ext>
            </a:extLst>
          </p:cNvPr>
          <p:cNvSpPr>
            <a:spLocks noGrp="1"/>
          </p:cNvSpPr>
          <p:nvPr>
            <p:ph type="title"/>
          </p:nvPr>
        </p:nvSpPr>
        <p:spPr/>
        <p:txBody>
          <a:bodyPr>
            <a:normAutofit/>
          </a:bodyPr>
          <a:lstStyle/>
          <a:p>
            <a:r>
              <a:rPr kumimoji="1" lang="ja-JP" altLang="en-US" sz="3600" dirty="0"/>
              <a:t>ファイルの種類をエクセルファイル（</a:t>
            </a:r>
            <a:r>
              <a:rPr kumimoji="1" lang="en-US" altLang="ja-JP" sz="3600" dirty="0"/>
              <a:t>*.xlsx)</a:t>
            </a:r>
            <a:r>
              <a:rPr kumimoji="1" lang="ja-JP" altLang="en-US" sz="3600" dirty="0"/>
              <a:t>にする</a:t>
            </a:r>
          </a:p>
        </p:txBody>
      </p:sp>
      <p:pic>
        <p:nvPicPr>
          <p:cNvPr id="5" name="コンテンツ プレースホルダー 4">
            <a:extLst>
              <a:ext uri="{FF2B5EF4-FFF2-40B4-BE49-F238E27FC236}">
                <a16:creationId xmlns:a16="http://schemas.microsoft.com/office/drawing/2014/main" id="{A0A49B46-9BA7-4E0B-B29A-39BAF07ADEE4}"/>
              </a:ext>
            </a:extLst>
          </p:cNvPr>
          <p:cNvPicPr>
            <a:picLocks noGrp="1" noChangeAspect="1"/>
          </p:cNvPicPr>
          <p:nvPr>
            <p:ph idx="1"/>
          </p:nvPr>
        </p:nvPicPr>
        <p:blipFill>
          <a:blip r:embed="rId4"/>
          <a:stretch>
            <a:fillRect/>
          </a:stretch>
        </p:blipFill>
        <p:spPr>
          <a:xfrm>
            <a:off x="2744586" y="1829734"/>
            <a:ext cx="5452865" cy="4351338"/>
          </a:xfrm>
        </p:spPr>
      </p:pic>
      <p:sp>
        <p:nvSpPr>
          <p:cNvPr id="7" name="テキスト ボックス 6">
            <a:extLst>
              <a:ext uri="{FF2B5EF4-FFF2-40B4-BE49-F238E27FC236}">
                <a16:creationId xmlns:a16="http://schemas.microsoft.com/office/drawing/2014/main" id="{7FE98AEE-9F10-497D-9712-D6F84827811A}"/>
              </a:ext>
            </a:extLst>
          </p:cNvPr>
          <p:cNvSpPr txBox="1"/>
          <p:nvPr/>
        </p:nvSpPr>
        <p:spPr>
          <a:xfrm>
            <a:off x="396948" y="1752633"/>
            <a:ext cx="2115246" cy="3046988"/>
          </a:xfrm>
          <a:prstGeom prst="rect">
            <a:avLst/>
          </a:prstGeom>
          <a:noFill/>
        </p:spPr>
        <p:txBody>
          <a:bodyPr wrap="square">
            <a:spAutoFit/>
          </a:bodyPr>
          <a:lstStyle/>
          <a:p>
            <a:pPr marL="342900" indent="-342900">
              <a:buFont typeface="Arial" panose="020B0604020202020204" pitchFamily="34" charset="0"/>
              <a:buChar char="•"/>
            </a:pPr>
            <a:r>
              <a:rPr lang="ja-JP" altLang="en-US" sz="2400" dirty="0"/>
              <a:t>ファイル形式を</a:t>
            </a:r>
            <a:r>
              <a:rPr lang="en-US" altLang="ja-JP" sz="2400" dirty="0"/>
              <a:t>Excel</a:t>
            </a:r>
            <a:r>
              <a:rPr lang="ja-JP" altLang="en-US" sz="2400" dirty="0"/>
              <a:t>ファイル（</a:t>
            </a:r>
            <a:r>
              <a:rPr lang="en-US" altLang="ja-JP" sz="2400" dirty="0">
                <a:solidFill>
                  <a:srgbClr val="FF0000"/>
                </a:solidFill>
              </a:rPr>
              <a:t>*.xlsx</a:t>
            </a:r>
            <a:r>
              <a:rPr lang="en-US" altLang="ja-JP" sz="2400" dirty="0"/>
              <a:t>)</a:t>
            </a:r>
            <a:r>
              <a:rPr lang="ja-JP" altLang="en-US" sz="2400" dirty="0"/>
              <a:t>に変更。</a:t>
            </a:r>
            <a:endParaRPr lang="en-US" altLang="ja-JP" sz="2400" dirty="0"/>
          </a:p>
          <a:p>
            <a:pPr marL="342900" indent="-342900">
              <a:buFont typeface="Arial" panose="020B0604020202020204" pitchFamily="34" charset="0"/>
              <a:buChar char="•"/>
            </a:pPr>
            <a:r>
              <a:rPr lang="en-US" altLang="ja-JP" sz="2400" dirty="0"/>
              <a:t>*.</a:t>
            </a:r>
            <a:r>
              <a:rPr lang="en-US" altLang="ja-JP" sz="2400" dirty="0" err="1"/>
              <a:t>xls</a:t>
            </a:r>
            <a:r>
              <a:rPr lang="ja-JP" altLang="en-US" sz="2400" dirty="0"/>
              <a:t>も選べるが使わない。</a:t>
            </a:r>
          </a:p>
        </p:txBody>
      </p:sp>
      <p:sp>
        <p:nvSpPr>
          <p:cNvPr id="8" name="楕円 7">
            <a:extLst>
              <a:ext uri="{FF2B5EF4-FFF2-40B4-BE49-F238E27FC236}">
                <a16:creationId xmlns:a16="http://schemas.microsoft.com/office/drawing/2014/main" id="{DBF3F41F-002C-4766-AFBC-3CCB292743AC}"/>
              </a:ext>
            </a:extLst>
          </p:cNvPr>
          <p:cNvSpPr/>
          <p:nvPr/>
        </p:nvSpPr>
        <p:spPr>
          <a:xfrm>
            <a:off x="5239280" y="5233971"/>
            <a:ext cx="3083859" cy="995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E03436B-5790-42C6-9ACD-9DF9C370BE02}"/>
              </a:ext>
            </a:extLst>
          </p:cNvPr>
          <p:cNvSpPr txBox="1"/>
          <p:nvPr/>
        </p:nvSpPr>
        <p:spPr>
          <a:xfrm>
            <a:off x="7879976" y="6320118"/>
            <a:ext cx="3729318" cy="367553"/>
          </a:xfrm>
          <a:prstGeom prst="rect">
            <a:avLst/>
          </a:prstGeom>
          <a:noFill/>
        </p:spPr>
        <p:txBody>
          <a:bodyPr wrap="square" rtlCol="0">
            <a:spAutoFit/>
          </a:bodyPr>
          <a:lstStyle/>
          <a:p>
            <a:r>
              <a:rPr lang="en-US" altLang="ja-JP" dirty="0"/>
              <a:t>Excel</a:t>
            </a:r>
            <a:r>
              <a:rPr lang="ja-JP" altLang="en-US" dirty="0"/>
              <a:t>ファイル</a:t>
            </a:r>
            <a:r>
              <a:rPr lang="en-US" altLang="ja-JP" dirty="0">
                <a:solidFill>
                  <a:srgbClr val="FF0000"/>
                </a:solidFill>
              </a:rPr>
              <a:t>(*,xlsx</a:t>
            </a:r>
            <a:r>
              <a:rPr lang="en-US" altLang="ja-JP" dirty="0"/>
              <a:t>)</a:t>
            </a:r>
            <a:r>
              <a:rPr lang="ja-JP" altLang="en-US" dirty="0"/>
              <a:t>に変更</a:t>
            </a:r>
            <a:endParaRPr kumimoji="1" lang="ja-JP" altLang="en-US" dirty="0"/>
          </a:p>
        </p:txBody>
      </p:sp>
      <p:cxnSp>
        <p:nvCxnSpPr>
          <p:cNvPr id="6" name="直線矢印コネクタ 5">
            <a:extLst>
              <a:ext uri="{FF2B5EF4-FFF2-40B4-BE49-F238E27FC236}">
                <a16:creationId xmlns:a16="http://schemas.microsoft.com/office/drawing/2014/main" id="{7D1FB9FD-A2BC-4BBA-8C64-10502E7E75D0}"/>
              </a:ext>
            </a:extLst>
          </p:cNvPr>
          <p:cNvCxnSpPr>
            <a:cxnSpLocks/>
          </p:cNvCxnSpPr>
          <p:nvPr/>
        </p:nvCxnSpPr>
        <p:spPr>
          <a:xfrm flipV="1">
            <a:off x="8501589" y="3429000"/>
            <a:ext cx="551826" cy="1534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092C5522-B099-4229-BEC2-5AF7E6F38971}"/>
              </a:ext>
            </a:extLst>
          </p:cNvPr>
          <p:cNvPicPr>
            <a:picLocks noChangeAspect="1"/>
          </p:cNvPicPr>
          <p:nvPr/>
        </p:nvPicPr>
        <p:blipFill rotWithShape="1">
          <a:blip r:embed="rId5"/>
          <a:srcRect l="52895" t="38035" r="31733" b="22246"/>
          <a:stretch/>
        </p:blipFill>
        <p:spPr>
          <a:xfrm>
            <a:off x="9231865" y="1690688"/>
            <a:ext cx="2920559" cy="4244692"/>
          </a:xfrm>
          <a:prstGeom prst="rect">
            <a:avLst/>
          </a:prstGeom>
        </p:spPr>
      </p:pic>
      <p:pic>
        <p:nvPicPr>
          <p:cNvPr id="3" name="オーディオ 2">
            <a:hlinkClick r:id="" action="ppaction://media"/>
            <a:extLst>
              <a:ext uri="{FF2B5EF4-FFF2-40B4-BE49-F238E27FC236}">
                <a16:creationId xmlns:a16="http://schemas.microsoft.com/office/drawing/2014/main" id="{3C418792-F720-4747-BCD2-4FBF00D152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885344"/>
      </p:ext>
    </p:extLst>
  </p:cSld>
  <p:clrMapOvr>
    <a:masterClrMapping/>
  </p:clrMapOvr>
  <mc:AlternateContent xmlns:mc="http://schemas.openxmlformats.org/markup-compatibility/2006" xmlns:p14="http://schemas.microsoft.com/office/powerpoint/2010/main">
    <mc:Choice Requires="p14">
      <p:transition spd="slow" p14:dur="2000" advTm="22184"/>
    </mc:Choice>
    <mc:Fallback xmlns="">
      <p:transition spd="slow" advTm="2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D40DBA-B690-4DF7-86DB-F9300BE61A16}"/>
              </a:ext>
            </a:extLst>
          </p:cNvPr>
          <p:cNvSpPr>
            <a:spLocks noGrp="1"/>
          </p:cNvSpPr>
          <p:nvPr>
            <p:ph type="title"/>
          </p:nvPr>
        </p:nvSpPr>
        <p:spPr/>
        <p:txBody>
          <a:bodyPr/>
          <a:lstStyle/>
          <a:p>
            <a:r>
              <a:rPr kumimoji="1" lang="ja-JP" altLang="en-US" dirty="0"/>
              <a:t>インポート（読み込む）行と列を決める</a:t>
            </a:r>
          </a:p>
        </p:txBody>
      </p:sp>
      <p:sp>
        <p:nvSpPr>
          <p:cNvPr id="3" name="テキスト ボックス 2">
            <a:extLst>
              <a:ext uri="{FF2B5EF4-FFF2-40B4-BE49-F238E27FC236}">
                <a16:creationId xmlns:a16="http://schemas.microsoft.com/office/drawing/2014/main" id="{B2331C31-8B75-4AA7-9A5E-605E857001A1}"/>
              </a:ext>
            </a:extLst>
          </p:cNvPr>
          <p:cNvSpPr txBox="1"/>
          <p:nvPr/>
        </p:nvSpPr>
        <p:spPr>
          <a:xfrm>
            <a:off x="8100981" y="1572487"/>
            <a:ext cx="2967317" cy="923330"/>
          </a:xfrm>
          <a:prstGeom prst="rect">
            <a:avLst/>
          </a:prstGeom>
          <a:noFill/>
        </p:spPr>
        <p:txBody>
          <a:bodyPr wrap="square" rtlCol="0">
            <a:spAutoFit/>
          </a:bodyPr>
          <a:lstStyle/>
          <a:p>
            <a:r>
              <a:rPr kumimoji="1" lang="ja-JP" altLang="en-US" dirty="0"/>
              <a:t>単回帰（消費関数）</a:t>
            </a:r>
            <a:endParaRPr kumimoji="1" lang="en-US" altLang="ja-JP" dirty="0"/>
          </a:p>
          <a:p>
            <a:r>
              <a:rPr lang="en-US" altLang="ja-JP" dirty="0">
                <a:solidFill>
                  <a:srgbClr val="FF0000"/>
                </a:solidFill>
              </a:rPr>
              <a:t>2</a:t>
            </a:r>
            <a:r>
              <a:rPr kumimoji="1" lang="ja-JP" altLang="en-US" dirty="0">
                <a:solidFill>
                  <a:srgbClr val="FF0000"/>
                </a:solidFill>
              </a:rPr>
              <a:t>列</a:t>
            </a:r>
            <a:r>
              <a:rPr lang="en-US" altLang="ja-JP" dirty="0">
                <a:solidFill>
                  <a:srgbClr val="FF0000"/>
                </a:solidFill>
              </a:rPr>
              <a:t>1</a:t>
            </a:r>
            <a:r>
              <a:rPr kumimoji="1" lang="ja-JP" altLang="en-US" dirty="0">
                <a:solidFill>
                  <a:srgbClr val="FF0000"/>
                </a:solidFill>
              </a:rPr>
              <a:t>行</a:t>
            </a:r>
            <a:endParaRPr kumimoji="1" lang="en-US" altLang="ja-JP" dirty="0">
              <a:solidFill>
                <a:srgbClr val="FF0000"/>
              </a:solidFill>
            </a:endParaRPr>
          </a:p>
          <a:p>
            <a:r>
              <a:rPr lang="ja-JP" altLang="en-US" dirty="0"/>
              <a:t>時系列データ、</a:t>
            </a:r>
            <a:r>
              <a:rPr lang="en-US" altLang="ja-JP" dirty="0"/>
              <a:t>1980</a:t>
            </a:r>
            <a:r>
              <a:rPr lang="ja-JP" altLang="en-US" dirty="0"/>
              <a:t>年から</a:t>
            </a:r>
            <a:endParaRPr lang="en-US" altLang="ja-JP" dirty="0"/>
          </a:p>
        </p:txBody>
      </p:sp>
      <p:sp>
        <p:nvSpPr>
          <p:cNvPr id="4" name="テキスト ボックス 3">
            <a:extLst>
              <a:ext uri="{FF2B5EF4-FFF2-40B4-BE49-F238E27FC236}">
                <a16:creationId xmlns:a16="http://schemas.microsoft.com/office/drawing/2014/main" id="{3AF89D25-E4ED-480C-84F4-473FC064D530}"/>
              </a:ext>
            </a:extLst>
          </p:cNvPr>
          <p:cNvSpPr txBox="1"/>
          <p:nvPr/>
        </p:nvSpPr>
        <p:spPr>
          <a:xfrm>
            <a:off x="192599" y="2966410"/>
            <a:ext cx="3079990" cy="1200329"/>
          </a:xfrm>
          <a:prstGeom prst="rect">
            <a:avLst/>
          </a:prstGeom>
          <a:noFill/>
          <a:ln>
            <a:solidFill>
              <a:schemeClr val="accent2">
                <a:lumMod val="60000"/>
                <a:lumOff val="40000"/>
              </a:schemeClr>
            </a:solidFill>
          </a:ln>
        </p:spPr>
        <p:txBody>
          <a:bodyPr wrap="square" rtlCol="0">
            <a:spAutoFit/>
          </a:bodyPr>
          <a:lstStyle/>
          <a:p>
            <a:r>
              <a:rPr kumimoji="1" lang="ja-JP" altLang="en-US" dirty="0"/>
              <a:t>・日付の列はインポートしない</a:t>
            </a:r>
            <a:endParaRPr kumimoji="1" lang="en-US" altLang="ja-JP" dirty="0"/>
          </a:p>
          <a:p>
            <a:r>
              <a:rPr kumimoji="1" lang="ja-JP" altLang="en-US" dirty="0"/>
              <a:t>・変数名がある列の最も左の列を選ぶ。</a:t>
            </a:r>
            <a:endParaRPr kumimoji="1" lang="en-US" altLang="ja-JP" dirty="0"/>
          </a:p>
          <a:p>
            <a:r>
              <a:rPr lang="ja-JP" altLang="en-US" dirty="0"/>
              <a:t>・行は変数名のある行から。</a:t>
            </a:r>
            <a:endParaRPr kumimoji="1" lang="ja-JP" altLang="en-US" dirty="0"/>
          </a:p>
        </p:txBody>
      </p:sp>
      <p:pic>
        <p:nvPicPr>
          <p:cNvPr id="8" name="図 7">
            <a:extLst>
              <a:ext uri="{FF2B5EF4-FFF2-40B4-BE49-F238E27FC236}">
                <a16:creationId xmlns:a16="http://schemas.microsoft.com/office/drawing/2014/main" id="{925F3A3A-27E6-493F-8301-35C169209750}"/>
              </a:ext>
            </a:extLst>
          </p:cNvPr>
          <p:cNvPicPr>
            <a:picLocks noChangeAspect="1"/>
          </p:cNvPicPr>
          <p:nvPr/>
        </p:nvPicPr>
        <p:blipFill rotWithShape="1">
          <a:blip r:embed="rId4"/>
          <a:srcRect r="82789" b="45825"/>
          <a:stretch/>
        </p:blipFill>
        <p:spPr>
          <a:xfrm>
            <a:off x="3748355" y="1690688"/>
            <a:ext cx="2532813" cy="4484707"/>
          </a:xfrm>
          <a:prstGeom prst="rect">
            <a:avLst/>
          </a:prstGeom>
        </p:spPr>
      </p:pic>
      <p:pic>
        <p:nvPicPr>
          <p:cNvPr id="10" name="図 9">
            <a:extLst>
              <a:ext uri="{FF2B5EF4-FFF2-40B4-BE49-F238E27FC236}">
                <a16:creationId xmlns:a16="http://schemas.microsoft.com/office/drawing/2014/main" id="{FBD9616C-51FF-44EF-931C-398D2E23FA11}"/>
              </a:ext>
            </a:extLst>
          </p:cNvPr>
          <p:cNvPicPr>
            <a:picLocks noChangeAspect="1"/>
          </p:cNvPicPr>
          <p:nvPr/>
        </p:nvPicPr>
        <p:blipFill>
          <a:blip r:embed="rId5"/>
          <a:stretch>
            <a:fillRect/>
          </a:stretch>
        </p:blipFill>
        <p:spPr>
          <a:xfrm>
            <a:off x="7174147" y="2774976"/>
            <a:ext cx="4506544" cy="3717899"/>
          </a:xfrm>
          <a:prstGeom prst="rect">
            <a:avLst/>
          </a:prstGeom>
        </p:spPr>
      </p:pic>
      <p:sp>
        <p:nvSpPr>
          <p:cNvPr id="13" name="矢印: 右 12">
            <a:extLst>
              <a:ext uri="{FF2B5EF4-FFF2-40B4-BE49-F238E27FC236}">
                <a16:creationId xmlns:a16="http://schemas.microsoft.com/office/drawing/2014/main" id="{BBC0245B-559C-41EC-BDA4-64A7772233B8}"/>
              </a:ext>
            </a:extLst>
          </p:cNvPr>
          <p:cNvSpPr/>
          <p:nvPr/>
        </p:nvSpPr>
        <p:spPr>
          <a:xfrm>
            <a:off x="3455469" y="3782728"/>
            <a:ext cx="80852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DF16B7EF-D4B5-4320-B89D-E0C41865B154}"/>
              </a:ext>
            </a:extLst>
          </p:cNvPr>
          <p:cNvSpPr/>
          <p:nvPr/>
        </p:nvSpPr>
        <p:spPr>
          <a:xfrm>
            <a:off x="6458552" y="3811525"/>
            <a:ext cx="56159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a:extLst>
              <a:ext uri="{FF2B5EF4-FFF2-40B4-BE49-F238E27FC236}">
                <a16:creationId xmlns:a16="http://schemas.microsoft.com/office/drawing/2014/main" id="{53879FC5-69AB-485F-B3C0-4944991E80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6083486"/>
      </p:ext>
    </p:extLst>
  </p:cSld>
  <p:clrMapOvr>
    <a:masterClrMapping/>
  </p:clrMapOvr>
  <mc:AlternateContent xmlns:mc="http://schemas.openxmlformats.org/markup-compatibility/2006" xmlns:p14="http://schemas.microsoft.com/office/powerpoint/2010/main">
    <mc:Choice Requires="p14">
      <p:transition spd="slow" p14:dur="2000" advTm="45263"/>
    </mc:Choice>
    <mc:Fallback xmlns="">
      <p:transition spd="slow" advTm="45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4DD74-2293-4F4C-A2E8-47D191602B79}"/>
              </a:ext>
            </a:extLst>
          </p:cNvPr>
          <p:cNvSpPr>
            <a:spLocks noGrp="1"/>
          </p:cNvSpPr>
          <p:nvPr>
            <p:ph type="title"/>
          </p:nvPr>
        </p:nvSpPr>
        <p:spPr/>
        <p:txBody>
          <a:bodyPr/>
          <a:lstStyle/>
          <a:p>
            <a:r>
              <a:rPr kumimoji="1" lang="ja-JP" altLang="en-US" dirty="0"/>
              <a:t>ファイル→データを開く</a:t>
            </a:r>
          </a:p>
        </p:txBody>
      </p:sp>
      <p:pic>
        <p:nvPicPr>
          <p:cNvPr id="9" name="図 8">
            <a:extLst>
              <a:ext uri="{FF2B5EF4-FFF2-40B4-BE49-F238E27FC236}">
                <a16:creationId xmlns:a16="http://schemas.microsoft.com/office/drawing/2014/main" id="{B8BB1ADE-00A3-4E37-A380-A4BBE221C9D3}"/>
              </a:ext>
            </a:extLst>
          </p:cNvPr>
          <p:cNvPicPr>
            <a:picLocks noChangeAspect="1"/>
          </p:cNvPicPr>
          <p:nvPr/>
        </p:nvPicPr>
        <p:blipFill>
          <a:blip r:embed="rId4"/>
          <a:stretch>
            <a:fillRect/>
          </a:stretch>
        </p:blipFill>
        <p:spPr>
          <a:xfrm>
            <a:off x="1437447" y="1449741"/>
            <a:ext cx="3413050" cy="1452187"/>
          </a:xfrm>
          <a:prstGeom prst="rect">
            <a:avLst/>
          </a:prstGeom>
        </p:spPr>
      </p:pic>
      <p:pic>
        <p:nvPicPr>
          <p:cNvPr id="11" name="図 10">
            <a:extLst>
              <a:ext uri="{FF2B5EF4-FFF2-40B4-BE49-F238E27FC236}">
                <a16:creationId xmlns:a16="http://schemas.microsoft.com/office/drawing/2014/main" id="{637BC483-5A19-4E4A-8325-1E378B4FEB88}"/>
              </a:ext>
            </a:extLst>
          </p:cNvPr>
          <p:cNvPicPr>
            <a:picLocks noChangeAspect="1"/>
          </p:cNvPicPr>
          <p:nvPr/>
        </p:nvPicPr>
        <p:blipFill>
          <a:blip r:embed="rId5"/>
          <a:stretch>
            <a:fillRect/>
          </a:stretch>
        </p:blipFill>
        <p:spPr>
          <a:xfrm>
            <a:off x="6966011" y="660781"/>
            <a:ext cx="2457450" cy="2286000"/>
          </a:xfrm>
          <a:prstGeom prst="rect">
            <a:avLst/>
          </a:prstGeom>
        </p:spPr>
      </p:pic>
      <p:pic>
        <p:nvPicPr>
          <p:cNvPr id="13" name="図 12">
            <a:extLst>
              <a:ext uri="{FF2B5EF4-FFF2-40B4-BE49-F238E27FC236}">
                <a16:creationId xmlns:a16="http://schemas.microsoft.com/office/drawing/2014/main" id="{3B2D9608-026D-4B5E-86F7-E0D15D5CA9BE}"/>
              </a:ext>
            </a:extLst>
          </p:cNvPr>
          <p:cNvPicPr>
            <a:picLocks noChangeAspect="1"/>
          </p:cNvPicPr>
          <p:nvPr/>
        </p:nvPicPr>
        <p:blipFill>
          <a:blip r:embed="rId6"/>
          <a:stretch>
            <a:fillRect/>
          </a:stretch>
        </p:blipFill>
        <p:spPr>
          <a:xfrm>
            <a:off x="1306503" y="3327433"/>
            <a:ext cx="2519716" cy="3354862"/>
          </a:xfrm>
          <a:prstGeom prst="rect">
            <a:avLst/>
          </a:prstGeom>
        </p:spPr>
      </p:pic>
      <p:pic>
        <p:nvPicPr>
          <p:cNvPr id="15" name="図 14">
            <a:extLst>
              <a:ext uri="{FF2B5EF4-FFF2-40B4-BE49-F238E27FC236}">
                <a16:creationId xmlns:a16="http://schemas.microsoft.com/office/drawing/2014/main" id="{0966A80D-EB5F-4E59-87F0-6D3956D130BD}"/>
              </a:ext>
            </a:extLst>
          </p:cNvPr>
          <p:cNvPicPr>
            <a:picLocks noChangeAspect="1"/>
          </p:cNvPicPr>
          <p:nvPr/>
        </p:nvPicPr>
        <p:blipFill>
          <a:blip r:embed="rId7"/>
          <a:stretch>
            <a:fillRect/>
          </a:stretch>
        </p:blipFill>
        <p:spPr>
          <a:xfrm>
            <a:off x="4850497" y="3327433"/>
            <a:ext cx="2622013" cy="3491065"/>
          </a:xfrm>
          <a:prstGeom prst="rect">
            <a:avLst/>
          </a:prstGeom>
        </p:spPr>
      </p:pic>
      <p:pic>
        <p:nvPicPr>
          <p:cNvPr id="17" name="図 16">
            <a:extLst>
              <a:ext uri="{FF2B5EF4-FFF2-40B4-BE49-F238E27FC236}">
                <a16:creationId xmlns:a16="http://schemas.microsoft.com/office/drawing/2014/main" id="{B960748A-63A3-4F23-AA11-1AA1371D0DE1}"/>
              </a:ext>
            </a:extLst>
          </p:cNvPr>
          <p:cNvPicPr>
            <a:picLocks noChangeAspect="1"/>
          </p:cNvPicPr>
          <p:nvPr/>
        </p:nvPicPr>
        <p:blipFill>
          <a:blip r:embed="rId8"/>
          <a:stretch>
            <a:fillRect/>
          </a:stretch>
        </p:blipFill>
        <p:spPr>
          <a:xfrm>
            <a:off x="8834290" y="3266848"/>
            <a:ext cx="2519510" cy="3354589"/>
          </a:xfrm>
          <a:prstGeom prst="rect">
            <a:avLst/>
          </a:prstGeom>
        </p:spPr>
      </p:pic>
      <p:cxnSp>
        <p:nvCxnSpPr>
          <p:cNvPr id="8" name="直線矢印コネクタ 7">
            <a:extLst>
              <a:ext uri="{FF2B5EF4-FFF2-40B4-BE49-F238E27FC236}">
                <a16:creationId xmlns:a16="http://schemas.microsoft.com/office/drawing/2014/main" id="{7D97A634-867B-4863-AE8A-FC27882C2913}"/>
              </a:ext>
            </a:extLst>
          </p:cNvPr>
          <p:cNvCxnSpPr/>
          <p:nvPr/>
        </p:nvCxnSpPr>
        <p:spPr>
          <a:xfrm>
            <a:off x="5423647" y="1909482"/>
            <a:ext cx="12550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28E66A5E-D92E-4E14-859E-B6AB8F6183AA}"/>
              </a:ext>
            </a:extLst>
          </p:cNvPr>
          <p:cNvCxnSpPr>
            <a:cxnSpLocks/>
          </p:cNvCxnSpPr>
          <p:nvPr/>
        </p:nvCxnSpPr>
        <p:spPr>
          <a:xfrm flipH="1">
            <a:off x="3944472" y="2545976"/>
            <a:ext cx="2734234" cy="8830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42011A9D-4B26-469A-B269-BE7BECEC0161}"/>
              </a:ext>
            </a:extLst>
          </p:cNvPr>
          <p:cNvCxnSpPr/>
          <p:nvPr/>
        </p:nvCxnSpPr>
        <p:spPr>
          <a:xfrm>
            <a:off x="4204447" y="5204190"/>
            <a:ext cx="44823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AE30B19C-CAF4-4FBD-B8AD-B78F785819C9}"/>
              </a:ext>
            </a:extLst>
          </p:cNvPr>
          <p:cNvCxnSpPr/>
          <p:nvPr/>
        </p:nvCxnSpPr>
        <p:spPr>
          <a:xfrm>
            <a:off x="7879976" y="5072965"/>
            <a:ext cx="54684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5C2F14AF-C1C4-4251-9F3E-6740FC841B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3196530"/>
      </p:ext>
    </p:extLst>
  </p:cSld>
  <p:clrMapOvr>
    <a:masterClrMapping/>
  </p:clrMapOvr>
  <mc:AlternateContent xmlns:mc="http://schemas.openxmlformats.org/markup-compatibility/2006" xmlns:p14="http://schemas.microsoft.com/office/powerpoint/2010/main">
    <mc:Choice Requires="p14">
      <p:transition spd="slow" p14:dur="2000" advTm="65464"/>
    </mc:Choice>
    <mc:Fallback xmlns="">
      <p:transition spd="slow" advTm="65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77A93A-12FF-49FF-9042-FD47D5D2B853}"/>
              </a:ext>
            </a:extLst>
          </p:cNvPr>
          <p:cNvSpPr>
            <a:spLocks noGrp="1"/>
          </p:cNvSpPr>
          <p:nvPr>
            <p:ph type="title"/>
          </p:nvPr>
        </p:nvSpPr>
        <p:spPr/>
        <p:txBody>
          <a:bodyPr/>
          <a:lstStyle/>
          <a:p>
            <a:r>
              <a:rPr kumimoji="1" lang="ja-JP" altLang="en-US" dirty="0"/>
              <a:t>基本画面</a:t>
            </a:r>
          </a:p>
        </p:txBody>
      </p:sp>
      <p:pic>
        <p:nvPicPr>
          <p:cNvPr id="5" name="図 4">
            <a:extLst>
              <a:ext uri="{FF2B5EF4-FFF2-40B4-BE49-F238E27FC236}">
                <a16:creationId xmlns:a16="http://schemas.microsoft.com/office/drawing/2014/main" id="{1959A03D-5CE8-425E-B244-FBB844B5D80F}"/>
              </a:ext>
            </a:extLst>
          </p:cNvPr>
          <p:cNvPicPr>
            <a:picLocks noChangeAspect="1"/>
          </p:cNvPicPr>
          <p:nvPr/>
        </p:nvPicPr>
        <p:blipFill rotWithShape="1">
          <a:blip r:embed="rId4"/>
          <a:srcRect r="44726" b="58551"/>
          <a:stretch/>
        </p:blipFill>
        <p:spPr>
          <a:xfrm>
            <a:off x="685801" y="1538289"/>
            <a:ext cx="5974975" cy="3449990"/>
          </a:xfrm>
          <a:prstGeom prst="rect">
            <a:avLst/>
          </a:prstGeom>
        </p:spPr>
      </p:pic>
      <p:sp>
        <p:nvSpPr>
          <p:cNvPr id="6" name="テキスト ボックス 5">
            <a:extLst>
              <a:ext uri="{FF2B5EF4-FFF2-40B4-BE49-F238E27FC236}">
                <a16:creationId xmlns:a16="http://schemas.microsoft.com/office/drawing/2014/main" id="{799EF059-B294-4E6A-A3B3-6D4CC88790B0}"/>
              </a:ext>
            </a:extLst>
          </p:cNvPr>
          <p:cNvSpPr txBox="1"/>
          <p:nvPr/>
        </p:nvSpPr>
        <p:spPr>
          <a:xfrm>
            <a:off x="2922494" y="4159624"/>
            <a:ext cx="3845859" cy="2585323"/>
          </a:xfrm>
          <a:prstGeom prst="rect">
            <a:avLst/>
          </a:prstGeom>
          <a:noFill/>
          <a:ln>
            <a:solidFill>
              <a:schemeClr val="accent1">
                <a:lumMod val="75000"/>
              </a:schemeClr>
            </a:solidFill>
          </a:ln>
        </p:spPr>
        <p:txBody>
          <a:bodyPr wrap="square" rtlCol="0">
            <a:spAutoFit/>
          </a:bodyPr>
          <a:lstStyle/>
          <a:p>
            <a:r>
              <a:rPr kumimoji="1" lang="en-US" altLang="ja-JP" dirty="0"/>
              <a:t>Const(</a:t>
            </a:r>
            <a:r>
              <a:rPr kumimoji="1" lang="ja-JP" altLang="en-US" dirty="0"/>
              <a:t>定数項）</a:t>
            </a:r>
            <a:endParaRPr kumimoji="1" lang="en-US" altLang="ja-JP" dirty="0"/>
          </a:p>
          <a:p>
            <a:r>
              <a:rPr lang="en-US" altLang="ja-JP" dirty="0"/>
              <a:t>GDP95</a:t>
            </a:r>
          </a:p>
          <a:p>
            <a:r>
              <a:rPr kumimoji="1" lang="en-US" altLang="ja-JP" dirty="0"/>
              <a:t>CP95</a:t>
            </a:r>
          </a:p>
          <a:p>
            <a:r>
              <a:rPr lang="en-US" altLang="ja-JP" dirty="0"/>
              <a:t>IPUB</a:t>
            </a:r>
          </a:p>
          <a:p>
            <a:endParaRPr kumimoji="1" lang="en-US" altLang="ja-JP" dirty="0"/>
          </a:p>
          <a:p>
            <a:r>
              <a:rPr lang="ja-JP" altLang="en-US" dirty="0"/>
              <a:t>という変数が作成された。</a:t>
            </a:r>
            <a:endParaRPr lang="en-US" altLang="ja-JP" dirty="0"/>
          </a:p>
          <a:p>
            <a:endParaRPr kumimoji="1" lang="en-US" altLang="ja-JP" dirty="0"/>
          </a:p>
          <a:p>
            <a:r>
              <a:rPr lang="ja-JP" altLang="en-US" dirty="0"/>
              <a:t>それぞれの変数名をクリックすると、数値が表示される。</a:t>
            </a:r>
            <a:endParaRPr kumimoji="1" lang="ja-JP" altLang="en-US" dirty="0"/>
          </a:p>
        </p:txBody>
      </p:sp>
      <p:pic>
        <p:nvPicPr>
          <p:cNvPr id="8" name="図 7">
            <a:extLst>
              <a:ext uri="{FF2B5EF4-FFF2-40B4-BE49-F238E27FC236}">
                <a16:creationId xmlns:a16="http://schemas.microsoft.com/office/drawing/2014/main" id="{38EA130A-2C6B-4D3D-9CED-A6E092FCCC33}"/>
              </a:ext>
            </a:extLst>
          </p:cNvPr>
          <p:cNvPicPr>
            <a:picLocks noChangeAspect="1"/>
          </p:cNvPicPr>
          <p:nvPr/>
        </p:nvPicPr>
        <p:blipFill>
          <a:blip r:embed="rId5"/>
          <a:stretch>
            <a:fillRect/>
          </a:stretch>
        </p:blipFill>
        <p:spPr>
          <a:xfrm>
            <a:off x="8416593" y="751147"/>
            <a:ext cx="3209925" cy="4867275"/>
          </a:xfrm>
          <a:prstGeom prst="rect">
            <a:avLst/>
          </a:prstGeom>
        </p:spPr>
      </p:pic>
      <p:sp>
        <p:nvSpPr>
          <p:cNvPr id="9" name="矢印: 右 8">
            <a:extLst>
              <a:ext uri="{FF2B5EF4-FFF2-40B4-BE49-F238E27FC236}">
                <a16:creationId xmlns:a16="http://schemas.microsoft.com/office/drawing/2014/main" id="{FAC666CF-203C-4D6D-AFBE-7191077EC1A4}"/>
              </a:ext>
            </a:extLst>
          </p:cNvPr>
          <p:cNvSpPr/>
          <p:nvPr/>
        </p:nvSpPr>
        <p:spPr>
          <a:xfrm rot="20011249">
            <a:off x="6821818" y="3037376"/>
            <a:ext cx="1411905" cy="205964"/>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2">
                  <a:lumMod val="75000"/>
                </a:schemeClr>
              </a:solidFill>
            </a:endParaRPr>
          </a:p>
        </p:txBody>
      </p:sp>
      <p:sp>
        <p:nvSpPr>
          <p:cNvPr id="10" name="テキスト ボックス 9">
            <a:extLst>
              <a:ext uri="{FF2B5EF4-FFF2-40B4-BE49-F238E27FC236}">
                <a16:creationId xmlns:a16="http://schemas.microsoft.com/office/drawing/2014/main" id="{AB8DBC06-F37E-443B-8A4B-0BB2BA90E103}"/>
              </a:ext>
            </a:extLst>
          </p:cNvPr>
          <p:cNvSpPr txBox="1"/>
          <p:nvPr/>
        </p:nvSpPr>
        <p:spPr>
          <a:xfrm>
            <a:off x="7082118" y="3747247"/>
            <a:ext cx="1057835" cy="646331"/>
          </a:xfrm>
          <a:prstGeom prst="rect">
            <a:avLst/>
          </a:prstGeom>
          <a:noFill/>
        </p:spPr>
        <p:txBody>
          <a:bodyPr wrap="square" rtlCol="0">
            <a:spAutoFit/>
          </a:bodyPr>
          <a:lstStyle/>
          <a:p>
            <a:r>
              <a:rPr kumimoji="1" lang="ja-JP" altLang="en-US" dirty="0"/>
              <a:t>クリックする</a:t>
            </a:r>
          </a:p>
        </p:txBody>
      </p:sp>
      <p:pic>
        <p:nvPicPr>
          <p:cNvPr id="3" name="オーディオ 2">
            <a:hlinkClick r:id="" action="ppaction://media"/>
            <a:extLst>
              <a:ext uri="{FF2B5EF4-FFF2-40B4-BE49-F238E27FC236}">
                <a16:creationId xmlns:a16="http://schemas.microsoft.com/office/drawing/2014/main" id="{DCB62658-CF68-4957-A4C6-B9FDBD7849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7201698"/>
      </p:ext>
    </p:extLst>
  </p:cSld>
  <p:clrMapOvr>
    <a:masterClrMapping/>
  </p:clrMapOvr>
  <mc:AlternateContent xmlns:mc="http://schemas.openxmlformats.org/markup-compatibility/2006" xmlns:p14="http://schemas.microsoft.com/office/powerpoint/2010/main">
    <mc:Choice Requires="p14">
      <p:transition spd="slow" p14:dur="2000" advTm="46053"/>
    </mc:Choice>
    <mc:Fallback xmlns="">
      <p:transition spd="slow" advTm="4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1987</TotalTime>
  <Words>884</Words>
  <Application>Microsoft Office PowerPoint</Application>
  <PresentationFormat>ワイド画面</PresentationFormat>
  <Paragraphs>112</Paragraphs>
  <Slides>25</Slides>
  <Notes>0</Notes>
  <HiddenSlides>0</HiddenSlides>
  <MMClips>16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25</vt:i4>
      </vt:variant>
    </vt:vector>
  </HeadingPairs>
  <TitlesOfParts>
    <vt:vector size="29" baseType="lpstr">
      <vt:lpstr>Arial</vt:lpstr>
      <vt:lpstr>Calibri</vt:lpstr>
      <vt:lpstr>Calibri Light</vt:lpstr>
      <vt:lpstr>Office テーマ</vt:lpstr>
      <vt:lpstr>Gretlの使い方</vt:lpstr>
      <vt:lpstr>Gnu Regression, Econometrics and Time-series Library</vt:lpstr>
      <vt:lpstr>Gretlの起動画面</vt:lpstr>
      <vt:lpstr>エクセルファイルでデータを作成する</vt:lpstr>
      <vt:lpstr>エクセルファイルをgretlで開く</vt:lpstr>
      <vt:lpstr>ファイルの種類をエクセルファイル（*.xlsx)にする</vt:lpstr>
      <vt:lpstr>インポート（読み込む）行と列を決める</vt:lpstr>
      <vt:lpstr>ファイル→データを開く</vt:lpstr>
      <vt:lpstr>基本画面</vt:lpstr>
      <vt:lpstr>データのチェック</vt:lpstr>
      <vt:lpstr>基本統計量</vt:lpstr>
      <vt:lpstr>相関係数</vt:lpstr>
      <vt:lpstr>最小二乗法</vt:lpstr>
      <vt:lpstr>出力結果（最小二乗法）</vt:lpstr>
      <vt:lpstr>３つのコピーの方法</vt:lpstr>
      <vt:lpstr>データと式の保存</vt:lpstr>
      <vt:lpstr>演習１</vt:lpstr>
      <vt:lpstr>重回帰分析</vt:lpstr>
      <vt:lpstr>モデル比較表を使う</vt:lpstr>
      <vt:lpstr>モデル比較表</vt:lpstr>
      <vt:lpstr>データの変換</vt:lpstr>
      <vt:lpstr>操作変数法</vt:lpstr>
      <vt:lpstr>出力結果（操作変数法）</vt:lpstr>
      <vt:lpstr>パネルデータ</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山澤成康</dc:creator>
  <cp:lastModifiedBy>成康 山澤</cp:lastModifiedBy>
  <cp:revision>40</cp:revision>
  <dcterms:created xsi:type="dcterms:W3CDTF">2020-07-16T09:15:02Z</dcterms:created>
  <dcterms:modified xsi:type="dcterms:W3CDTF">2022-03-31T02:26:28Z</dcterms:modified>
</cp:coreProperties>
</file>